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59" r:id="rId4"/>
    <p:sldId id="260" r:id="rId5"/>
    <p:sldId id="261" r:id="rId6"/>
    <p:sldId id="262" r:id="rId7"/>
    <p:sldId id="263" r:id="rId8"/>
    <p:sldId id="272"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C2B1"/>
    <a:srgbClr val="CFD5EA"/>
    <a:srgbClr val="4472C4"/>
    <a:srgbClr val="384F7A"/>
    <a:srgbClr val="E9EBF5"/>
    <a:srgbClr val="99AE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2399" autoAdjust="0"/>
  </p:normalViewPr>
  <p:slideViewPr>
    <p:cSldViewPr snapToGrid="0">
      <p:cViewPr>
        <p:scale>
          <a:sx n="66" d="100"/>
          <a:sy n="66" d="100"/>
        </p:scale>
        <p:origin x="878" y="34"/>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F76B4E-F2A2-4129-8CCB-668930102C65}" type="datetimeFigureOut">
              <a:rPr lang="en-US" smtClean="0"/>
              <a:t>10/18/2023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60C01D-666C-4ED5-B78A-C4593DD4DA6F}" type="slidenum">
              <a:rPr lang="en-US" smtClean="0"/>
              <a:t>‹#›</a:t>
            </a:fld>
            <a:endParaRPr lang="en-US"/>
          </a:p>
        </p:txBody>
      </p:sp>
    </p:spTree>
    <p:extLst>
      <p:ext uri="{BB962C8B-B14F-4D97-AF65-F5344CB8AC3E}">
        <p14:creationId xmlns:p14="http://schemas.microsoft.com/office/powerpoint/2010/main" val="930362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Hello, My name is Aarti Ramani. Today, we embark on a journey to explore a pervasive and complex health challenge - heart attacks. </a:t>
            </a:r>
          </a:p>
          <a:p>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a:t>
            </a:fld>
            <a:endParaRPr lang="en-US"/>
          </a:p>
        </p:txBody>
      </p:sp>
    </p:spTree>
    <p:extLst>
      <p:ext uri="{BB962C8B-B14F-4D97-AF65-F5344CB8AC3E}">
        <p14:creationId xmlns:p14="http://schemas.microsoft.com/office/powerpoint/2010/main" val="2658380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In this slide, we'll explore the outcomes of the Logistic Regression model. Its precision is 0.77 for class 0 and an impressive 0.91 for class 1, indicating a 91% accuracy in predicting heart attacks.</a:t>
            </a:r>
          </a:p>
          <a:p>
            <a:pPr algn="l"/>
            <a:r>
              <a:rPr lang="en-US" b="0" i="0" dirty="0">
                <a:solidFill>
                  <a:srgbClr val="374151"/>
                </a:solidFill>
                <a:effectLst/>
                <a:latin typeface="Söhne"/>
              </a:rPr>
              <a:t>The model's recall figures are also commendable, capturing 81% of class 1 (Heart Attack) cases. Its overall accuracy stands at 84.2%, suggesting that it correctly predicts the outcome for around 84% of the cases.</a:t>
            </a:r>
          </a:p>
          <a:p>
            <a:pPr algn="l"/>
            <a:r>
              <a:rPr lang="en-US" b="0" i="0" dirty="0">
                <a:solidFill>
                  <a:srgbClr val="374151"/>
                </a:solidFill>
                <a:effectLst/>
                <a:latin typeface="Söhne"/>
              </a:rPr>
              <a:t>The ROC-AUC score is 0.85. For a more in-depth understanding of its performance, let's dive into the confusion matrix, which offers valuable insights into its strengths and areas that may require fine-tuning.</a:t>
            </a:r>
          </a:p>
        </p:txBody>
      </p:sp>
      <p:sp>
        <p:nvSpPr>
          <p:cNvPr id="4" name="Slide Number Placeholder 3"/>
          <p:cNvSpPr>
            <a:spLocks noGrp="1"/>
          </p:cNvSpPr>
          <p:nvPr>
            <p:ph type="sldNum" sz="quarter" idx="5"/>
          </p:nvPr>
        </p:nvSpPr>
        <p:spPr/>
        <p:txBody>
          <a:bodyPr/>
          <a:lstStyle/>
          <a:p>
            <a:fld id="{B360C01D-666C-4ED5-B78A-C4593DD4DA6F}" type="slidenum">
              <a:rPr lang="en-US" smtClean="0"/>
              <a:t>10</a:t>
            </a:fld>
            <a:endParaRPr lang="en-US"/>
          </a:p>
        </p:txBody>
      </p:sp>
    </p:spTree>
    <p:extLst>
      <p:ext uri="{BB962C8B-B14F-4D97-AF65-F5344CB8AC3E}">
        <p14:creationId xmlns:p14="http://schemas.microsoft.com/office/powerpoint/2010/main" val="3448420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Let's now turn our attention to the Support Vector Machine (SVM) model and examine its performance in predicting heart attacks. </a:t>
            </a:r>
          </a:p>
          <a:p>
            <a:pPr algn="l">
              <a:buFont typeface="Arial" panose="020B0604020202020204" pitchFamily="34" charset="0"/>
              <a:buNone/>
            </a:pPr>
            <a:endParaRPr lang="en-US" sz="1200" b="0" i="0" dirty="0">
              <a:solidFill>
                <a:srgbClr val="374151"/>
              </a:solidFill>
              <a:effectLst/>
              <a:latin typeface="Söhne"/>
            </a:endParaRPr>
          </a:p>
          <a:p>
            <a:pPr algn="l">
              <a:buFont typeface="Arial" panose="020B0604020202020204" pitchFamily="34" charset="0"/>
              <a:buNone/>
            </a:pPr>
            <a:r>
              <a:rPr lang="en-US" sz="1200" b="0" i="0" dirty="0">
                <a:solidFill>
                  <a:srgbClr val="374151"/>
                </a:solidFill>
                <a:effectLst/>
                <a:latin typeface="Söhne"/>
              </a:rPr>
              <a:t>The Precision of this model is </a:t>
            </a:r>
            <a:r>
              <a:rPr lang="en-US" b="0" i="0" dirty="0">
                <a:solidFill>
                  <a:srgbClr val="374151"/>
                </a:solidFill>
                <a:effectLst/>
                <a:latin typeface="Söhne"/>
              </a:rPr>
              <a:t>0.82 for class 0 and 0.89 for class 1. This model predicts a heart attack 89% of the time. </a:t>
            </a:r>
          </a:p>
          <a:p>
            <a:pPr algn="l">
              <a:buFont typeface="Arial" panose="020B0604020202020204" pitchFamily="34" charset="0"/>
              <a:buNone/>
            </a:pPr>
            <a:r>
              <a:rPr lang="en-US" b="0" i="0" dirty="0">
                <a:solidFill>
                  <a:srgbClr val="374151"/>
                </a:solidFill>
                <a:effectLst/>
                <a:latin typeface="Söhne"/>
              </a:rPr>
              <a:t>The model exhibits good recall figures as well, capturing 87% of the class 1 (Heart Attack) cases.   </a:t>
            </a:r>
          </a:p>
          <a:p>
            <a:pPr algn="l">
              <a:buFont typeface="Arial" panose="020B0604020202020204" pitchFamily="34" charset="0"/>
              <a:buNone/>
            </a:pPr>
            <a:r>
              <a:rPr lang="en-US" b="0" i="0" dirty="0">
                <a:solidFill>
                  <a:srgbClr val="374151"/>
                </a:solidFill>
                <a:effectLst/>
                <a:latin typeface="Söhne"/>
              </a:rPr>
              <a:t>The model achieves an accuracy of 0.864, indicating that it correctly predicts the outcome for around 86% of the cases.</a:t>
            </a:r>
          </a:p>
          <a:p>
            <a:pPr algn="l">
              <a:buFont typeface="Arial" panose="020B0604020202020204" pitchFamily="34" charset="0"/>
              <a:buNone/>
            </a:pPr>
            <a:r>
              <a:rPr lang="en-US" b="0" i="0" dirty="0">
                <a:solidFill>
                  <a:srgbClr val="374151"/>
                </a:solidFill>
                <a:effectLst/>
                <a:latin typeface="Söhne"/>
              </a:rPr>
              <a:t>The ROC-AUC score stands at 0.86 which suggests the model has a strong ability to distinguish between the two classes.</a:t>
            </a:r>
          </a:p>
          <a:p>
            <a:pPr algn="l">
              <a:buFont typeface="Arial" panose="020B0604020202020204" pitchFamily="34" charset="0"/>
              <a:buNone/>
            </a:pPr>
            <a:r>
              <a:rPr lang="en-US" b="0" i="0" dirty="0">
                <a:solidFill>
                  <a:srgbClr val="374151"/>
                </a:solidFill>
                <a:effectLst/>
                <a:latin typeface="Söhne"/>
              </a:rPr>
              <a:t>For an in-depth analysis of the model's performance, you can explore the confusion matrix breakdown.</a:t>
            </a:r>
          </a:p>
        </p:txBody>
      </p:sp>
      <p:sp>
        <p:nvSpPr>
          <p:cNvPr id="4" name="Slide Number Placeholder 3"/>
          <p:cNvSpPr>
            <a:spLocks noGrp="1"/>
          </p:cNvSpPr>
          <p:nvPr>
            <p:ph type="sldNum" sz="quarter" idx="5"/>
          </p:nvPr>
        </p:nvSpPr>
        <p:spPr/>
        <p:txBody>
          <a:bodyPr/>
          <a:lstStyle/>
          <a:p>
            <a:fld id="{B360C01D-666C-4ED5-B78A-C4593DD4DA6F}" type="slidenum">
              <a:rPr lang="en-US" smtClean="0"/>
              <a:t>11</a:t>
            </a:fld>
            <a:endParaRPr lang="en-US"/>
          </a:p>
        </p:txBody>
      </p:sp>
    </p:spTree>
    <p:extLst>
      <p:ext uri="{BB962C8B-B14F-4D97-AF65-F5344CB8AC3E}">
        <p14:creationId xmlns:p14="http://schemas.microsoft.com/office/powerpoint/2010/main" val="1022585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1" dirty="0">
                <a:solidFill>
                  <a:srgbClr val="374151"/>
                </a:solidFill>
                <a:effectLst/>
                <a:latin typeface="Söhne"/>
              </a:rPr>
              <a:t>Turning to the Naive Bayes model, we can see – </a:t>
            </a:r>
          </a:p>
          <a:p>
            <a:pPr algn="l">
              <a:buFont typeface="Arial" panose="020B0604020202020204" pitchFamily="34" charset="0"/>
              <a:buNone/>
            </a:pPr>
            <a:br>
              <a:rPr lang="en-US" b="0" i="1" dirty="0">
                <a:solidFill>
                  <a:srgbClr val="374151"/>
                </a:solidFill>
                <a:effectLst/>
                <a:latin typeface="Söhne"/>
              </a:rPr>
            </a:br>
            <a:r>
              <a:rPr lang="en-US" sz="1200" b="0" i="0" dirty="0">
                <a:solidFill>
                  <a:srgbClr val="374151"/>
                </a:solidFill>
                <a:effectLst/>
                <a:latin typeface="Söhne"/>
              </a:rPr>
              <a:t>The Precision of this model is </a:t>
            </a:r>
            <a:r>
              <a:rPr lang="en-US" b="0" i="0" dirty="0">
                <a:solidFill>
                  <a:srgbClr val="374151"/>
                </a:solidFill>
                <a:effectLst/>
                <a:latin typeface="Söhne"/>
              </a:rPr>
              <a:t>0.73 for class 0 and 0.89 for class 1. This model predicts a heart attack 89% of the time. </a:t>
            </a:r>
          </a:p>
          <a:p>
            <a:pPr algn="l">
              <a:buFont typeface="Arial" panose="020B0604020202020204" pitchFamily="34" charset="0"/>
              <a:buNone/>
            </a:pPr>
            <a:r>
              <a:rPr lang="en-US" b="0" i="0" dirty="0">
                <a:solidFill>
                  <a:srgbClr val="374151"/>
                </a:solidFill>
                <a:effectLst/>
                <a:latin typeface="Söhne"/>
              </a:rPr>
              <a:t>The model exhibits good recall figures as well, capturing 77% of the class 1 (Heart Attack) cases.   </a:t>
            </a:r>
          </a:p>
          <a:p>
            <a:pPr algn="l">
              <a:buFont typeface="Arial" panose="020B0604020202020204" pitchFamily="34" charset="0"/>
              <a:buNone/>
            </a:pPr>
            <a:r>
              <a:rPr lang="en-US" b="0" i="0" dirty="0">
                <a:solidFill>
                  <a:srgbClr val="374151"/>
                </a:solidFill>
                <a:effectLst/>
                <a:latin typeface="Söhne"/>
              </a:rPr>
              <a:t>The model achieves an accuracy of 0.809, indicating that it correctly predicts the outcome for around 81% of the cases.</a:t>
            </a:r>
          </a:p>
          <a:p>
            <a:pPr algn="l">
              <a:buFont typeface="Arial" panose="020B0604020202020204" pitchFamily="34" charset="0"/>
              <a:buNone/>
            </a:pPr>
            <a:r>
              <a:rPr lang="en-US" b="0" i="0" dirty="0">
                <a:solidFill>
                  <a:srgbClr val="374151"/>
                </a:solidFill>
                <a:effectLst/>
                <a:latin typeface="Söhne"/>
              </a:rPr>
              <a:t>The ROC-AUC score stands at 0.82 which suggests the model has a strong ability to distinguish between the two classes. </a:t>
            </a:r>
          </a:p>
          <a:p>
            <a:pPr algn="l">
              <a:buFont typeface="Arial" panose="020B0604020202020204" pitchFamily="34" charset="0"/>
              <a:buNone/>
            </a:pPr>
            <a:r>
              <a:rPr lang="en-US" b="0" i="0" dirty="0">
                <a:solidFill>
                  <a:srgbClr val="374151"/>
                </a:solidFill>
                <a:effectLst/>
                <a:latin typeface="Söhne"/>
              </a:rPr>
              <a:t>Similar to other models, you can explore the confusion matrix breakdown to gain a detailed understanding of the model's performance.</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12</a:t>
            </a:fld>
            <a:endParaRPr lang="en-US"/>
          </a:p>
        </p:txBody>
      </p:sp>
    </p:spTree>
    <p:extLst>
      <p:ext uri="{BB962C8B-B14F-4D97-AF65-F5344CB8AC3E}">
        <p14:creationId xmlns:p14="http://schemas.microsoft.com/office/powerpoint/2010/main" val="259071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Adhering to healthcare regulations, such as HIPAA, ensures data security and privacy while collaborating with healthcare professionals and institutions helps us gather different perspectives and align our ethical principles with community needs.</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13</a:t>
            </a:fld>
            <a:endParaRPr lang="en-US"/>
          </a:p>
        </p:txBody>
      </p:sp>
    </p:spTree>
    <p:extLst>
      <p:ext uri="{BB962C8B-B14F-4D97-AF65-F5344CB8AC3E}">
        <p14:creationId xmlns:p14="http://schemas.microsoft.com/office/powerpoint/2010/main" val="12064532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dirty="0">
                <a:solidFill>
                  <a:srgbClr val="374151"/>
                </a:solidFill>
                <a:effectLst/>
                <a:latin typeface="Söhne"/>
              </a:rPr>
              <a:t>Considering the model metrics, we can confidently say that our predictive models are powerful tools for heart attack prediction. The Random Forest model stands out with an accuracy of 88.6% and an impressive ROC-AUC score of 0.887. Logistic Regression and Support Vector Machine (SVM) also perform well with accuracy scores of 84.23% and 86.4% respectively. Naive Bayes, although slightly less accurate, provides reasonable results with an accuracy of 80.9%. Each model has its strengths and trade-offs, but collectively, they offer valuable insights and tools for heart attack risk assessment and prevention.</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14</a:t>
            </a:fld>
            <a:endParaRPr lang="en-US"/>
          </a:p>
        </p:txBody>
      </p:sp>
    </p:spTree>
    <p:extLst>
      <p:ext uri="{BB962C8B-B14F-4D97-AF65-F5344CB8AC3E}">
        <p14:creationId xmlns:p14="http://schemas.microsoft.com/office/powerpoint/2010/main" val="10475725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15</a:t>
            </a:fld>
            <a:endParaRPr lang="en-US"/>
          </a:p>
        </p:txBody>
      </p:sp>
    </p:spTree>
    <p:extLst>
      <p:ext uri="{BB962C8B-B14F-4D97-AF65-F5344CB8AC3E}">
        <p14:creationId xmlns:p14="http://schemas.microsoft.com/office/powerpoint/2010/main" val="6150006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Our journey through heart attack prediction has showcased the potential of machine learning in healthcare. Thank you all for being part of this journey. If you have any questions or insights, please feel free to share them. Thank you.</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16</a:t>
            </a:fld>
            <a:endParaRPr lang="en-US"/>
          </a:p>
        </p:txBody>
      </p:sp>
    </p:spTree>
    <p:extLst>
      <p:ext uri="{BB962C8B-B14F-4D97-AF65-F5344CB8AC3E}">
        <p14:creationId xmlns:p14="http://schemas.microsoft.com/office/powerpoint/2010/main" val="1849684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This presentation delves into the business problem of heart attacks, and the multifaceted implications they have for public health, individuals, and healthcare systems.</a:t>
            </a:r>
          </a:p>
          <a:p>
            <a:pPr algn="just">
              <a:lnSpc>
                <a:spcPct val="200000"/>
              </a:lnSpc>
            </a:pPr>
            <a:r>
              <a:rPr lang="en-US" sz="1200" dirty="0">
                <a:solidFill>
                  <a:srgbClr val="4472C4"/>
                </a:solidFill>
              </a:rPr>
              <a:t>Heart attacks are a leading cause of sudden and fatal deaths globally, often requiring immediate medical intervention.  It is a significant global health concern due to lifestyle-related risk factors, an aging population, healthcare costs, and treatment gaps. </a:t>
            </a:r>
          </a:p>
          <a:p>
            <a:pPr algn="just">
              <a:lnSpc>
                <a:spcPct val="200000"/>
              </a:lnSpc>
            </a:pPr>
            <a:r>
              <a:rPr lang="en-US" sz="1200" dirty="0">
                <a:solidFill>
                  <a:srgbClr val="4472C4"/>
                </a:solidFill>
              </a:rPr>
              <a:t>Despite significant advancements in medical science, Heart disease still remains the leading cause of death in the United States, with the CDC reporting approximately 659,000 annual fatalities, accounting for one in every four deaths. </a:t>
            </a:r>
            <a:endParaRPr lang="en-US" b="0" i="0" dirty="0">
              <a:solidFill>
                <a:srgbClr val="374151"/>
              </a:solidFill>
              <a:effectLst/>
              <a:latin typeface="Söhne"/>
            </a:endParaRPr>
          </a:p>
          <a:p>
            <a:r>
              <a:rPr lang="en-US" sz="1200" dirty="0">
                <a:solidFill>
                  <a:srgbClr val="4472C4"/>
                </a:solidFill>
              </a:rPr>
              <a:t>Addressing this problem necessitates a holistic approach, covering aspects of prevention, early detection, access to quality healthcare, and improving cardiovascular health in individuals and populations.</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2</a:t>
            </a:fld>
            <a:endParaRPr lang="en-US"/>
          </a:p>
        </p:txBody>
      </p:sp>
    </p:spTree>
    <p:extLst>
      <p:ext uri="{BB962C8B-B14F-4D97-AF65-F5344CB8AC3E}">
        <p14:creationId xmlns:p14="http://schemas.microsoft.com/office/powerpoint/2010/main" val="2436753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Our journey through the heart attack prediction will be divided into several key steps. We'll delve into each step in upcoming slides.</a:t>
            </a: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3</a:t>
            </a:fld>
            <a:endParaRPr lang="en-US"/>
          </a:p>
        </p:txBody>
      </p:sp>
    </p:spTree>
    <p:extLst>
      <p:ext uri="{BB962C8B-B14F-4D97-AF65-F5344CB8AC3E}">
        <p14:creationId xmlns:p14="http://schemas.microsoft.com/office/powerpoint/2010/main" val="2047260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In terms of size, our dataset consists of approximately 900 rows and comprises around 12 features, each representing a unique aspect of a patient's health and medical history. </a:t>
            </a:r>
            <a:br>
              <a:rPr lang="en-US" i="0" dirty="0"/>
            </a:b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4</a:t>
            </a:fld>
            <a:endParaRPr lang="en-US"/>
          </a:p>
        </p:txBody>
      </p:sp>
    </p:spTree>
    <p:extLst>
      <p:ext uri="{BB962C8B-B14F-4D97-AF65-F5344CB8AC3E}">
        <p14:creationId xmlns:p14="http://schemas.microsoft.com/office/powerpoint/2010/main" val="3031062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this slide, we'll discuss the steps taken to prepare and clean the data for modeling</a:t>
            </a:r>
            <a:r>
              <a:rPr lang="en-US" dirty="0"/>
              <a:t>. Checks such as empty rows, duplicate rows, etc. are certain data transformation steps performed on this dataset.</a:t>
            </a: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5</a:t>
            </a:fld>
            <a:endParaRPr lang="en-US"/>
          </a:p>
        </p:txBody>
      </p:sp>
    </p:spTree>
    <p:extLst>
      <p:ext uri="{BB962C8B-B14F-4D97-AF65-F5344CB8AC3E}">
        <p14:creationId xmlns:p14="http://schemas.microsoft.com/office/powerpoint/2010/main" val="3789647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a:t>
            </a:r>
            <a:r>
              <a:rPr lang="en-US" b="0" i="0" dirty="0">
                <a:solidFill>
                  <a:srgbClr val="374151"/>
                </a:solidFill>
                <a:effectLst/>
                <a:latin typeface="Söhne"/>
              </a:rPr>
              <a:t>showcases various visualizations created from our dataset. </a:t>
            </a:r>
          </a:p>
          <a:p>
            <a:endParaRPr lang="en-US" dirty="0"/>
          </a:p>
          <a:p>
            <a:pPr algn="l">
              <a:buFont typeface="+mj-lt"/>
              <a:buAutoNum type="arabicPeriod"/>
            </a:pPr>
            <a:r>
              <a:rPr lang="en-US" b="0" i="0" dirty="0">
                <a:solidFill>
                  <a:srgbClr val="374151"/>
                </a:solidFill>
                <a:effectLst/>
                <a:latin typeface="Söhne"/>
              </a:rPr>
              <a:t> A pie chart illustrating heart attack rates per chest pain type.</a:t>
            </a:r>
          </a:p>
          <a:p>
            <a:pPr algn="l">
              <a:buFont typeface="+mj-lt"/>
              <a:buAutoNum type="arabicPeriod"/>
            </a:pPr>
            <a:r>
              <a:rPr lang="en-US" b="0" i="0" dirty="0">
                <a:solidFill>
                  <a:srgbClr val="374151"/>
                </a:solidFill>
                <a:effectLst/>
                <a:latin typeface="Söhne"/>
              </a:rPr>
              <a:t> The 2</a:t>
            </a:r>
            <a:r>
              <a:rPr lang="en-US" b="0" i="0" baseline="30000" dirty="0">
                <a:solidFill>
                  <a:srgbClr val="374151"/>
                </a:solidFill>
                <a:effectLst/>
                <a:latin typeface="Söhne"/>
              </a:rPr>
              <a:t>nd</a:t>
            </a:r>
            <a:r>
              <a:rPr lang="en-US" b="0" i="0" dirty="0">
                <a:solidFill>
                  <a:srgbClr val="374151"/>
                </a:solidFill>
                <a:effectLst/>
                <a:latin typeface="Söhne"/>
              </a:rPr>
              <a:t> chart displays the distribution of resting blood pressure and age per gender.</a:t>
            </a:r>
          </a:p>
          <a:p>
            <a:pPr algn="l">
              <a:buFont typeface="+mj-lt"/>
              <a:buAutoNum type="arabicPeriod"/>
            </a:pPr>
            <a:r>
              <a:rPr lang="en-US" b="0" i="0" dirty="0">
                <a:solidFill>
                  <a:srgbClr val="374151"/>
                </a:solidFill>
                <a:effectLst/>
                <a:latin typeface="Söhne"/>
              </a:rPr>
              <a:t>The third visualization showcases the distribution of numeric fields in the dataset.</a:t>
            </a:r>
          </a:p>
          <a:p>
            <a:pPr algn="l">
              <a:buFont typeface="+mj-lt"/>
              <a:buAutoNum type="arabicPeriod"/>
            </a:pPr>
            <a:endParaRPr lang="en-US" b="0" i="0" dirty="0">
              <a:solidFill>
                <a:srgbClr val="374151"/>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6</a:t>
            </a:fld>
            <a:endParaRPr lang="en-US"/>
          </a:p>
        </p:txBody>
      </p:sp>
    </p:spTree>
    <p:extLst>
      <p:ext uri="{BB962C8B-B14F-4D97-AF65-F5344CB8AC3E}">
        <p14:creationId xmlns:p14="http://schemas.microsoft.com/office/powerpoint/2010/main" val="2039002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With the dataset now prepared and visualized, we move on to the next crucial step – building and training our models. To ensure our models are effective, we started by checking the dataset's balance, which, fortunately, appears reasonably balanced.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Additionally, we applied the StandardScaler preprocessing technique to standardize and normalize numerical features, an important step in ensuring our models are accurate and reliable.</a:t>
            </a: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7</a:t>
            </a:fld>
            <a:endParaRPr lang="en-US"/>
          </a:p>
        </p:txBody>
      </p:sp>
    </p:spTree>
    <p:extLst>
      <p:ext uri="{BB962C8B-B14F-4D97-AF65-F5344CB8AC3E}">
        <p14:creationId xmlns:p14="http://schemas.microsoft.com/office/powerpoint/2010/main" val="1128622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0" algn="l" defTabSz="914400" rtl="0" eaLnBrk="1" fontAlgn="auto" latinLnBrk="0" hangingPunct="1">
              <a:lnSpc>
                <a:spcPct val="200000"/>
              </a:lnSpc>
              <a:spcBef>
                <a:spcPts val="0"/>
              </a:spcBef>
              <a:spcAft>
                <a:spcPts val="0"/>
              </a:spcAft>
              <a:buClrTx/>
              <a:buSzTx/>
              <a:buFontTx/>
              <a:buNone/>
              <a:tabLst/>
              <a:defRPr/>
            </a:pPr>
            <a:r>
              <a:rPr lang="en-US" sz="1200" b="0" i="0" dirty="0">
                <a:solidFill>
                  <a:srgbClr val="374151"/>
                </a:solidFill>
                <a:effectLst/>
                <a:latin typeface="Söhne"/>
              </a:rPr>
              <a:t>In this project, we built the Random Forest Classifier, Logistic Regression, Support Vector Machine, and Naïve Bayes models. This slide presents an overview of each model. We'll delve into the outcomes of each model in the upcoming slides. </a:t>
            </a:r>
            <a:r>
              <a:rPr lang="en-US" sz="1000" dirty="0"/>
              <a:t> </a:t>
            </a:r>
            <a:endParaRPr lang="en-US" sz="1000" dirty="0">
              <a:solidFill>
                <a:schemeClr val="bg1">
                  <a:lumMod val="95000"/>
                </a:schemeClr>
              </a:solidFill>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8</a:t>
            </a:fld>
            <a:endParaRPr lang="en-US"/>
          </a:p>
        </p:txBody>
      </p:sp>
    </p:spTree>
    <p:extLst>
      <p:ext uri="{BB962C8B-B14F-4D97-AF65-F5344CB8AC3E}">
        <p14:creationId xmlns:p14="http://schemas.microsoft.com/office/powerpoint/2010/main" val="3672525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sz="1200" dirty="0"/>
              <a:t>The first model is the Random Forest Classifier. Here, we can see that</a:t>
            </a:r>
            <a:r>
              <a:rPr lang="en-US" sz="1200" i="0" dirty="0"/>
              <a:t> </a:t>
            </a:r>
            <a:r>
              <a:rPr lang="en-US" sz="1200" b="0" i="0" dirty="0">
                <a:solidFill>
                  <a:srgbClr val="374151"/>
                </a:solidFill>
                <a:effectLst/>
                <a:latin typeface="Söhne"/>
              </a:rPr>
              <a:t>this model showcases impressive results.</a:t>
            </a:r>
          </a:p>
          <a:p>
            <a:pPr algn="l">
              <a:buFont typeface="Arial" panose="020B0604020202020204" pitchFamily="34" charset="0"/>
              <a:buNone/>
            </a:pPr>
            <a:r>
              <a:rPr lang="en-US" sz="1200" b="0" i="0" dirty="0">
                <a:solidFill>
                  <a:srgbClr val="374151"/>
                </a:solidFill>
                <a:effectLst/>
                <a:latin typeface="Söhne"/>
              </a:rPr>
              <a:t>The Precision of this model is </a:t>
            </a:r>
            <a:r>
              <a:rPr lang="en-US" b="0" i="0" dirty="0">
                <a:solidFill>
                  <a:srgbClr val="374151"/>
                </a:solidFill>
                <a:effectLst/>
                <a:latin typeface="Söhne"/>
              </a:rPr>
              <a:t>0.84 for class 0 and an impressive 0.92 for class 1. This signifies that when our model predicts a heart attack, it is correct 92% of the time. </a:t>
            </a:r>
          </a:p>
          <a:p>
            <a:pPr algn="l">
              <a:buFont typeface="Arial" panose="020B0604020202020204" pitchFamily="34" charset="0"/>
              <a:buNone/>
            </a:pPr>
            <a:r>
              <a:rPr lang="en-US" b="0" i="0" dirty="0">
                <a:solidFill>
                  <a:srgbClr val="374151"/>
                </a:solidFill>
                <a:effectLst/>
                <a:latin typeface="Söhne"/>
              </a:rPr>
              <a:t>The model exhibits solid recall figures as well, capturing 88% of the class 1 (Heart Attack) cases.   </a:t>
            </a:r>
          </a:p>
          <a:p>
            <a:pPr algn="l">
              <a:buFont typeface="Arial" panose="020B0604020202020204" pitchFamily="34" charset="0"/>
              <a:buNone/>
            </a:pPr>
            <a:r>
              <a:rPr lang="en-US" b="0" i="0" dirty="0">
                <a:solidFill>
                  <a:srgbClr val="374151"/>
                </a:solidFill>
                <a:effectLst/>
                <a:latin typeface="Söhne"/>
              </a:rPr>
              <a:t>The Random Forest Classifier achieves an accuracy of 0.886, indicating that it correctly predicts the outcome for nearly 89% of the cases.</a:t>
            </a:r>
          </a:p>
          <a:p>
            <a:pPr algn="l">
              <a:buFont typeface="Arial" panose="020B0604020202020204" pitchFamily="34" charset="0"/>
              <a:buNone/>
            </a:pPr>
            <a:r>
              <a:rPr lang="en-US" b="0" i="0" dirty="0">
                <a:solidFill>
                  <a:srgbClr val="374151"/>
                </a:solidFill>
                <a:effectLst/>
                <a:latin typeface="Söhne"/>
              </a:rPr>
              <a:t>The ROC-AUC score stands at 0.887 which suggests the model has a strong ability to distinguish between the two classes. In addition to these performance metrics, let's take a look at the confusion matrix for the Random Forest Classifier, which offers a detailed breakdown of the model's predictions, shedding light on its true positives, true negatives, false positives, and false negatives.</a:t>
            </a:r>
            <a:br>
              <a:rPr lang="en-US" dirty="0"/>
            </a:br>
            <a:endParaRPr lang="en-US" sz="1200" i="0" dirty="0"/>
          </a:p>
        </p:txBody>
      </p:sp>
      <p:sp>
        <p:nvSpPr>
          <p:cNvPr id="4" name="Slide Number Placeholder 3"/>
          <p:cNvSpPr>
            <a:spLocks noGrp="1"/>
          </p:cNvSpPr>
          <p:nvPr>
            <p:ph type="sldNum" sz="quarter" idx="5"/>
          </p:nvPr>
        </p:nvSpPr>
        <p:spPr/>
        <p:txBody>
          <a:bodyPr/>
          <a:lstStyle/>
          <a:p>
            <a:fld id="{B360C01D-666C-4ED5-B78A-C4593DD4DA6F}" type="slidenum">
              <a:rPr lang="en-US" smtClean="0"/>
              <a:t>9</a:t>
            </a:fld>
            <a:endParaRPr lang="en-US"/>
          </a:p>
        </p:txBody>
      </p:sp>
    </p:spTree>
    <p:extLst>
      <p:ext uri="{BB962C8B-B14F-4D97-AF65-F5344CB8AC3E}">
        <p14:creationId xmlns:p14="http://schemas.microsoft.com/office/powerpoint/2010/main" val="1585208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EAF8A-0732-1A7D-12E5-6C98677FDD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80860F-403E-335D-B59F-58F8450F37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61E1D2-624D-1954-DB78-D9AEEF85A567}"/>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5" name="Footer Placeholder 4">
            <a:extLst>
              <a:ext uri="{FF2B5EF4-FFF2-40B4-BE49-F238E27FC236}">
                <a16:creationId xmlns:a16="http://schemas.microsoft.com/office/drawing/2014/main" id="{EF9B7F25-7353-B15A-C063-266C658D0F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945AC1-E829-7991-B8DD-16B48B124142}"/>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793845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7F894-8291-0323-212B-FDD5251D0E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65388B-48D8-4BD1-8D5E-F141A8A9A3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E41246-6CB8-122F-3098-A38955F93832}"/>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5" name="Footer Placeholder 4">
            <a:extLst>
              <a:ext uri="{FF2B5EF4-FFF2-40B4-BE49-F238E27FC236}">
                <a16:creationId xmlns:a16="http://schemas.microsoft.com/office/drawing/2014/main" id="{5E28A612-A274-2A7F-BD6D-CA261D22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3AC09E-A527-A70E-7CF4-8809D62035F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069510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A4448C-BDAD-8801-EDD2-644E5902D4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3BEDDF-4E45-43F6-AB58-C470DCCA08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CE0F03-0EDE-8FE3-990E-6999A756BCED}"/>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5" name="Footer Placeholder 4">
            <a:extLst>
              <a:ext uri="{FF2B5EF4-FFF2-40B4-BE49-F238E27FC236}">
                <a16:creationId xmlns:a16="http://schemas.microsoft.com/office/drawing/2014/main" id="{6FA23A8F-B3FD-3965-3251-626864D16E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4EC7DD-2442-AE0D-2359-68F34108DFFB}"/>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88021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5DF4E-84F2-B535-0322-535580EF91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3E0C76-3624-3FA6-FE47-BBABE06E13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539A70-8FC8-3FB7-142A-EC928704C33C}"/>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5" name="Footer Placeholder 4">
            <a:extLst>
              <a:ext uri="{FF2B5EF4-FFF2-40B4-BE49-F238E27FC236}">
                <a16:creationId xmlns:a16="http://schemas.microsoft.com/office/drawing/2014/main" id="{3CFC7910-4F38-6B09-0D85-167AA659A4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3CE66-7EFF-D7CD-7C01-5CF62845E40C}"/>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582167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79577-6C7B-E029-759F-FA076CF400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6AF440-007C-718C-A7CE-C8E9B389BD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1D3F8F-32A7-5796-0B92-1516BF390BA8}"/>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5" name="Footer Placeholder 4">
            <a:extLst>
              <a:ext uri="{FF2B5EF4-FFF2-40B4-BE49-F238E27FC236}">
                <a16:creationId xmlns:a16="http://schemas.microsoft.com/office/drawing/2014/main" id="{D0FECFBE-D2F4-0B22-DB95-E4F09F981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490B91-5CF3-73F8-7442-1E7340AAF5E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98806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1B28E-F770-FD76-0A16-7EB4013C34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4CFA0D-8375-00AF-A434-517B55AC05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3784D0-DC3D-AB65-FC65-7447AF4544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174FC6-B627-163A-44CC-8237B5932440}"/>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6" name="Footer Placeholder 5">
            <a:extLst>
              <a:ext uri="{FF2B5EF4-FFF2-40B4-BE49-F238E27FC236}">
                <a16:creationId xmlns:a16="http://schemas.microsoft.com/office/drawing/2014/main" id="{7BE8CA78-817E-4912-3275-E6DBFD42E6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8D69EB-D360-48E1-6B51-4485ED9FC1E4}"/>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191185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836EF-707E-CC11-466D-99CE7E2AD5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21DF6E-33C8-476C-8582-72F5E8F8EC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CDA4BD-2D9B-C63C-234A-78A8301E410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E1AD0A-21A0-3E60-47C8-95270DBC6D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3A0794-8FFA-5617-BEA9-D68FC99CE7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BD7979-80AB-C011-DFD1-622B22E12E8F}"/>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8" name="Footer Placeholder 7">
            <a:extLst>
              <a:ext uri="{FF2B5EF4-FFF2-40B4-BE49-F238E27FC236}">
                <a16:creationId xmlns:a16="http://schemas.microsoft.com/office/drawing/2014/main" id="{96390126-8CAC-6E0E-A91F-5FF974C2B6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822F37-B456-CAAB-1C22-426F30870AF9}"/>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590631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EA955-990A-3504-3A4C-CD5F1F1BAC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5D9052-2CDC-2FA9-26A9-316C32F262C7}"/>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4" name="Footer Placeholder 3">
            <a:extLst>
              <a:ext uri="{FF2B5EF4-FFF2-40B4-BE49-F238E27FC236}">
                <a16:creationId xmlns:a16="http://schemas.microsoft.com/office/drawing/2014/main" id="{1F1C1060-3EA9-171D-77EE-EE84E896DD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F84F22-5D10-8B25-B50F-ED8EAAA413C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40054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4179B3-F6C6-1539-8A85-FA2FFEEEB37A}"/>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3" name="Footer Placeholder 2">
            <a:extLst>
              <a:ext uri="{FF2B5EF4-FFF2-40B4-BE49-F238E27FC236}">
                <a16:creationId xmlns:a16="http://schemas.microsoft.com/office/drawing/2014/main" id="{2C44BAE0-C3B4-E867-5F29-DD6359D204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3D0EA1-5B87-EEFA-AF0D-B279F058197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66022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979C4-8898-15BD-F63A-9BFC784155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44AC54-1352-18B4-7657-D1CE72B7A6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FA72AA-895D-BCAC-25AD-6B7D63982D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F2312D-97B5-59B4-6695-810702D8AA8A}"/>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6" name="Footer Placeholder 5">
            <a:extLst>
              <a:ext uri="{FF2B5EF4-FFF2-40B4-BE49-F238E27FC236}">
                <a16:creationId xmlns:a16="http://schemas.microsoft.com/office/drawing/2014/main" id="{BEE64FF5-97B5-951E-BB37-2F8985CF09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3D1D24-9945-4E8F-D5F1-20F611FEB48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088091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9D6B6-42D6-FCCF-3B1D-7700E61201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52720F-00BF-B7D2-6C20-9336F37E1F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0B261F-A7B0-F49B-5B45-377E0D60D2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E627EA-820C-6EBC-5721-A7C64ECF86B1}"/>
              </a:ext>
            </a:extLst>
          </p:cNvPr>
          <p:cNvSpPr>
            <a:spLocks noGrp="1"/>
          </p:cNvSpPr>
          <p:nvPr>
            <p:ph type="dt" sz="half" idx="10"/>
          </p:nvPr>
        </p:nvSpPr>
        <p:spPr/>
        <p:txBody>
          <a:bodyPr/>
          <a:lstStyle/>
          <a:p>
            <a:fld id="{43DE1BCD-07E0-4496-B9F7-C8D9718EC159}" type="datetimeFigureOut">
              <a:rPr lang="en-US" smtClean="0"/>
              <a:t>10/18/2023</a:t>
            </a:fld>
            <a:endParaRPr lang="en-US"/>
          </a:p>
        </p:txBody>
      </p:sp>
      <p:sp>
        <p:nvSpPr>
          <p:cNvPr id="6" name="Footer Placeholder 5">
            <a:extLst>
              <a:ext uri="{FF2B5EF4-FFF2-40B4-BE49-F238E27FC236}">
                <a16:creationId xmlns:a16="http://schemas.microsoft.com/office/drawing/2014/main" id="{EA764DE3-CD58-1C01-5297-BF56DC99B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39C5B1-6AEB-C04E-3F6A-823D64E9EC2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515009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A432AE-785F-FCF0-5B37-0FEB07BC43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D4F0960-A58A-6047-D093-8E6F31625D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409206-7432-142A-9363-A03BDDB31B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DE1BCD-07E0-4496-B9F7-C8D9718EC159}" type="datetimeFigureOut">
              <a:rPr lang="en-US" smtClean="0"/>
              <a:t>10/18/2023</a:t>
            </a:fld>
            <a:endParaRPr lang="en-US"/>
          </a:p>
        </p:txBody>
      </p:sp>
      <p:sp>
        <p:nvSpPr>
          <p:cNvPr id="5" name="Footer Placeholder 4">
            <a:extLst>
              <a:ext uri="{FF2B5EF4-FFF2-40B4-BE49-F238E27FC236}">
                <a16:creationId xmlns:a16="http://schemas.microsoft.com/office/drawing/2014/main" id="{7DA010BA-B3FD-82A7-5517-6508804220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ED38B7-256F-6169-D9AE-EA76099AEB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31A22-E281-4C6E-AC24-C431ECE2EF1B}" type="slidenum">
              <a:rPr lang="en-US" smtClean="0"/>
              <a:t>‹#›</a:t>
            </a:fld>
            <a:endParaRPr lang="en-US"/>
          </a:p>
        </p:txBody>
      </p:sp>
    </p:spTree>
    <p:extLst>
      <p:ext uri="{BB962C8B-B14F-4D97-AF65-F5344CB8AC3E}">
        <p14:creationId xmlns:p14="http://schemas.microsoft.com/office/powerpoint/2010/main" val="1245915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5" Type="http://schemas.openxmlformats.org/officeDocument/2006/relationships/image" Target="../media/image1.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image" Target="../media/image1.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0.png"/><Relationship Id="rId5" Type="http://schemas.openxmlformats.org/officeDocument/2006/relationships/image" Target="../media/image1.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hyperlink" Target="https://www.kaggle.com/code/fahadmehfoooz/heartattack-prediction-with-91-8-accuracy/input?select=heart.csv"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jpeg"/><Relationship Id="rId5" Type="http://schemas.openxmlformats.org/officeDocument/2006/relationships/slide" Target="slide1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6.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1.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jpe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1036" name="Picture 12" descr="Cardiovascular Disease Images - Free Download on Freepik">
            <a:extLst>
              <a:ext uri="{FF2B5EF4-FFF2-40B4-BE49-F238E27FC236}">
                <a16:creationId xmlns:a16="http://schemas.microsoft.com/office/drawing/2014/main" id="{AC5751B5-5899-DDDE-E50E-65953BBAF2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29695" y="1438834"/>
            <a:ext cx="6650917" cy="5217459"/>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ADC9633B-8B64-2C4D-5923-EE0998F3CD8C}"/>
              </a:ext>
            </a:extLst>
          </p:cNvPr>
          <p:cNvSpPr>
            <a:spLocks noGrp="1"/>
          </p:cNvSpPr>
          <p:nvPr>
            <p:ph type="title"/>
          </p:nvPr>
        </p:nvSpPr>
        <p:spPr>
          <a:xfrm>
            <a:off x="504388" y="447550"/>
            <a:ext cx="11311218" cy="1073709"/>
          </a:xfrm>
        </p:spPr>
        <p:txBody>
          <a:bodyPr>
            <a:noAutofit/>
          </a:bodyPr>
          <a:lstStyle/>
          <a:p>
            <a:r>
              <a:rPr lang="en-US" sz="3600" b="1" dirty="0">
                <a:ln w="0"/>
                <a:solidFill>
                  <a:srgbClr val="4472C4"/>
                </a:solidFill>
                <a:effectLst>
                  <a:glow rad="63500">
                    <a:schemeClr val="bg1">
                      <a:alpha val="40000"/>
                    </a:schemeClr>
                  </a:glow>
                  <a:outerShdw blurRad="38100" dist="25400" dir="5400000" algn="ctr" rotWithShape="0">
                    <a:srgbClr val="6E747A">
                      <a:alpha val="43000"/>
                    </a:srgbClr>
                  </a:outerShdw>
                </a:effectLst>
              </a:rPr>
              <a:t>HEART ATTACK PREDICTION | A Machine Learning Approach</a:t>
            </a:r>
          </a:p>
        </p:txBody>
      </p:sp>
      <p:sp>
        <p:nvSpPr>
          <p:cNvPr id="5" name="TextBox 4">
            <a:extLst>
              <a:ext uri="{FF2B5EF4-FFF2-40B4-BE49-F238E27FC236}">
                <a16:creationId xmlns:a16="http://schemas.microsoft.com/office/drawing/2014/main" id="{64F230CB-F644-EF06-332A-02A59DBE0720}"/>
              </a:ext>
            </a:extLst>
          </p:cNvPr>
          <p:cNvSpPr txBox="1"/>
          <p:nvPr/>
        </p:nvSpPr>
        <p:spPr>
          <a:xfrm>
            <a:off x="8091054" y="5732963"/>
            <a:ext cx="4100945" cy="923330"/>
          </a:xfrm>
          <a:prstGeom prst="rect">
            <a:avLst/>
          </a:prstGeom>
          <a:noFill/>
        </p:spPr>
        <p:txBody>
          <a:bodyPr wrap="square" rtlCol="0">
            <a:spAutoFit/>
          </a:bodyPr>
          <a:lstStyle>
            <a:defPPr>
              <a:defRPr lang="en-US"/>
            </a:defPPr>
            <a:lvl1pPr algn="r">
              <a:defRPr>
                <a:solidFill>
                  <a:schemeClr val="accent6">
                    <a:lumMod val="50000"/>
                  </a:schemeClr>
                </a:solidFill>
              </a:defRPr>
            </a:lvl1pPr>
          </a:lstStyle>
          <a:p>
            <a:r>
              <a:rPr lang="en-US"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By: Aarti Ramani</a:t>
            </a:r>
            <a:br>
              <a:rPr lang="en-US"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br>
            <a:r>
              <a:rPr lang="en-US"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Date: 10/18/2023</a:t>
            </a:r>
          </a:p>
          <a:p>
            <a:r>
              <a:rPr lang="en-US"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DSC680-T302 Applied Data Science </a:t>
            </a:r>
          </a:p>
        </p:txBody>
      </p:sp>
      <p:pic>
        <p:nvPicPr>
          <p:cNvPr id="21" name="Audio 20">
            <a:hlinkClick r:id="" action="ppaction://media"/>
            <a:extLst>
              <a:ext uri="{FF2B5EF4-FFF2-40B4-BE49-F238E27FC236}">
                <a16:creationId xmlns:a16="http://schemas.microsoft.com/office/drawing/2014/main" id="{7D4EC439-6B18-1341-CF25-744C68C7731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29968010"/>
      </p:ext>
    </p:extLst>
  </p:cSld>
  <p:clrMapOvr>
    <a:masterClrMapping/>
  </p:clrMapOvr>
  <mc:AlternateContent xmlns:mc="http://schemas.openxmlformats.org/markup-compatibility/2006">
    <mc:Choice xmlns:p14="http://schemas.microsoft.com/office/powerpoint/2010/main" Requires="p14">
      <p:transition spd="slow" p14:dur="2000" advTm="10842"/>
    </mc:Choice>
    <mc:Fallback>
      <p:transition spd="slow" advTm="10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6"/>
            <a:ext cx="10515600" cy="949042"/>
          </a:xfrm>
          <a:ln>
            <a:noFill/>
          </a:ln>
        </p:spPr>
        <p:txBody>
          <a:bodyPr vert="horz" lIns="91440" tIns="45720" rIns="91440" bIns="45720" rtlCol="0" anchor="ctr">
            <a:normAutofit/>
          </a:bodyPr>
          <a:lstStyle/>
          <a:p>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rPr>
              <a:t>Logistic Regression</a:t>
            </a:r>
          </a:p>
        </p:txBody>
      </p:sp>
      <p:pic>
        <p:nvPicPr>
          <p:cNvPr id="5" name="Picture 12" descr="Cardiovascular Disease Images - Free Download on Freepik">
            <a:extLst>
              <a:ext uri="{FF2B5EF4-FFF2-40B4-BE49-F238E27FC236}">
                <a16:creationId xmlns:a16="http://schemas.microsoft.com/office/drawing/2014/main" id="{9DCD0B8D-CFBB-84B1-1CB1-550DFF4BDA32}"/>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8">
            <a:extLst>
              <a:ext uri="{FF2B5EF4-FFF2-40B4-BE49-F238E27FC236}">
                <a16:creationId xmlns:a16="http://schemas.microsoft.com/office/drawing/2014/main" id="{49D5742E-9421-ADA8-3691-5F758EB3D650}"/>
              </a:ext>
            </a:extLst>
          </p:cNvPr>
          <p:cNvGraphicFramePr>
            <a:graphicFrameLocks noGrp="1"/>
          </p:cNvGraphicFramePr>
          <p:nvPr>
            <p:extLst>
              <p:ext uri="{D42A27DB-BD31-4B8C-83A1-F6EECF244321}">
                <p14:modId xmlns:p14="http://schemas.microsoft.com/office/powerpoint/2010/main" val="2715818972"/>
              </p:ext>
            </p:extLst>
          </p:nvPr>
        </p:nvGraphicFramePr>
        <p:xfrm>
          <a:off x="838200" y="1314168"/>
          <a:ext cx="5260521" cy="1374650"/>
        </p:xfrm>
        <a:graphic>
          <a:graphicData uri="http://schemas.openxmlformats.org/drawingml/2006/table">
            <a:tbl>
              <a:tblPr firstRow="1" firstCol="1" bandRow="1">
                <a:tableStyleId>{5C22544A-7EE6-4342-B048-85BDC9FD1C3A}</a:tableStyleId>
              </a:tblPr>
              <a:tblGrid>
                <a:gridCol w="2205986">
                  <a:extLst>
                    <a:ext uri="{9D8B030D-6E8A-4147-A177-3AD203B41FA5}">
                      <a16:colId xmlns:a16="http://schemas.microsoft.com/office/drawing/2014/main" val="634160508"/>
                    </a:ext>
                  </a:extLst>
                </a:gridCol>
                <a:gridCol w="1061213">
                  <a:extLst>
                    <a:ext uri="{9D8B030D-6E8A-4147-A177-3AD203B41FA5}">
                      <a16:colId xmlns:a16="http://schemas.microsoft.com/office/drawing/2014/main" val="2746523936"/>
                    </a:ext>
                  </a:extLst>
                </a:gridCol>
                <a:gridCol w="939472">
                  <a:extLst>
                    <a:ext uri="{9D8B030D-6E8A-4147-A177-3AD203B41FA5}">
                      <a16:colId xmlns:a16="http://schemas.microsoft.com/office/drawing/2014/main" val="3302508997"/>
                    </a:ext>
                  </a:extLst>
                </a:gridCol>
                <a:gridCol w="1053850">
                  <a:extLst>
                    <a:ext uri="{9D8B030D-6E8A-4147-A177-3AD203B41FA5}">
                      <a16:colId xmlns:a16="http://schemas.microsoft.com/office/drawing/2014/main" val="582544096"/>
                    </a:ext>
                  </a:extLst>
                </a:gridCol>
              </a:tblGrid>
              <a:tr h="446552">
                <a:tc>
                  <a:txBody>
                    <a:bodyPr/>
                    <a:lstStyle/>
                    <a:p>
                      <a:pPr marL="0" marR="0" indent="60325"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Heart Attack Outcome</a:t>
                      </a:r>
                      <a:endParaRPr lang="en-US" sz="1200" b="1" kern="1200" dirty="0">
                        <a:solidFill>
                          <a:schemeClr val="lt1"/>
                        </a:solidFill>
                        <a:effectLst/>
                        <a:latin typeface="+mn-lt"/>
                        <a:ea typeface="+mn-ea"/>
                        <a:cs typeface="+mn-cs"/>
                      </a:endParaRPr>
                    </a:p>
                  </a:txBody>
                  <a:tcPr marL="68580" marR="68580" marT="0" marB="0"/>
                </a:tc>
                <a:tc>
                  <a:txBody>
                    <a:bodyPr/>
                    <a:lstStyle/>
                    <a:p>
                      <a:pPr marL="0" marR="0" indent="11430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Precision</a:t>
                      </a:r>
                      <a:endParaRPr lang="en-US" sz="1200" b="1" kern="1200" dirty="0">
                        <a:solidFill>
                          <a:schemeClr val="lt1"/>
                        </a:solidFill>
                        <a:effectLst/>
                        <a:latin typeface="+mn-lt"/>
                        <a:ea typeface="+mn-ea"/>
                        <a:cs typeface="+mn-cs"/>
                      </a:endParaRPr>
                    </a:p>
                  </a:txBody>
                  <a:tcPr marL="68580" marR="68580" marT="0" marB="0"/>
                </a:tc>
                <a:tc>
                  <a:txBody>
                    <a:bodyPr/>
                    <a:lstStyle/>
                    <a:p>
                      <a:pPr marL="0" marR="0" indent="173038"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Recall</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F1-Score</a:t>
                      </a:r>
                      <a:endParaRPr lang="en-US" sz="1200" b="1" kern="1200" dirty="0">
                        <a:solidFill>
                          <a:schemeClr val="lt1"/>
                        </a:solidFill>
                        <a:effectLst/>
                        <a:latin typeface="+mn-lt"/>
                        <a:ea typeface="+mn-ea"/>
                        <a:cs typeface="+mn-cs"/>
                      </a:endParaRPr>
                    </a:p>
                  </a:txBody>
                  <a:tcPr marL="68580" marR="68580" marT="0" marB="0"/>
                </a:tc>
                <a:extLst>
                  <a:ext uri="{0D108BD9-81ED-4DB2-BD59-A6C34878D82A}">
                    <a16:rowId xmlns:a16="http://schemas.microsoft.com/office/drawing/2014/main" val="893454265"/>
                  </a:ext>
                </a:extLst>
              </a:tr>
              <a:tr h="446552">
                <a:tc>
                  <a:txBody>
                    <a:bodyPr/>
                    <a:lstStyle/>
                    <a:p>
                      <a:pPr marL="0" marR="0" indent="0" algn="ctr">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dirty="0">
                          <a:effectLst/>
                        </a:rPr>
                        <a:t>0.77</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0.88</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a:effectLst/>
                        </a:rPr>
                        <a:t>0.82</a:t>
                      </a:r>
                      <a:endParaRPr lang="en-US" sz="1100">
                        <a:effectLst/>
                        <a:latin typeface="Calibri" panose="020F0502020204030204" pitchFamily="34" charset="0"/>
                        <a:ea typeface="+mn-ea"/>
                        <a:cs typeface="Latha" panose="020B0604020202020204" pitchFamily="34" charset="0"/>
                      </a:endParaRPr>
                    </a:p>
                  </a:txBody>
                  <a:tcPr marL="68580" marR="68580" marT="0" marB="0"/>
                </a:tc>
                <a:extLst>
                  <a:ext uri="{0D108BD9-81ED-4DB2-BD59-A6C34878D82A}">
                    <a16:rowId xmlns:a16="http://schemas.microsoft.com/office/drawing/2014/main" val="2331864690"/>
                  </a:ext>
                </a:extLst>
              </a:tr>
              <a:tr h="481546">
                <a:tc>
                  <a:txBody>
                    <a:bodyPr/>
                    <a:lstStyle/>
                    <a:p>
                      <a:pPr marL="0" marR="0" indent="0" algn="ctr">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dirty="0">
                          <a:effectLst/>
                        </a:rPr>
                        <a:t>0.91</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0.81</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dirty="0">
                          <a:effectLst/>
                        </a:rPr>
                        <a:t>0.86</a:t>
                      </a:r>
                      <a:endParaRPr lang="en-US" sz="1100" dirty="0">
                        <a:effectLst/>
                        <a:latin typeface="Calibri" panose="020F0502020204030204" pitchFamily="34" charset="0"/>
                        <a:ea typeface="+mn-ea"/>
                        <a:cs typeface="Latha" panose="020B0604020202020204" pitchFamily="34" charset="0"/>
                      </a:endParaRPr>
                    </a:p>
                  </a:txBody>
                  <a:tcPr marL="68580" marR="68580" marT="0" marB="0"/>
                </a:tc>
                <a:extLst>
                  <a:ext uri="{0D108BD9-81ED-4DB2-BD59-A6C34878D82A}">
                    <a16:rowId xmlns:a16="http://schemas.microsoft.com/office/drawing/2014/main" val="2513741631"/>
                  </a:ext>
                </a:extLst>
              </a:tr>
            </a:tbl>
          </a:graphicData>
        </a:graphic>
      </p:graphicFrame>
      <p:pic>
        <p:nvPicPr>
          <p:cNvPr id="4098" name="Picture 2">
            <a:extLst>
              <a:ext uri="{FF2B5EF4-FFF2-40B4-BE49-F238E27FC236}">
                <a16:creationId xmlns:a16="http://schemas.microsoft.com/office/drawing/2014/main" id="{35AA7016-4C37-68BC-1CBE-DF965B27DE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200" y="3015646"/>
            <a:ext cx="4048954" cy="31282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e 9">
            <a:extLst>
              <a:ext uri="{FF2B5EF4-FFF2-40B4-BE49-F238E27FC236}">
                <a16:creationId xmlns:a16="http://schemas.microsoft.com/office/drawing/2014/main" id="{9FEE16CC-E1BA-B0B1-1329-E08687300463}"/>
              </a:ext>
            </a:extLst>
          </p:cNvPr>
          <p:cNvGraphicFramePr>
            <a:graphicFrameLocks noGrp="1"/>
          </p:cNvGraphicFramePr>
          <p:nvPr>
            <p:extLst>
              <p:ext uri="{D42A27DB-BD31-4B8C-83A1-F6EECF244321}">
                <p14:modId xmlns:p14="http://schemas.microsoft.com/office/powerpoint/2010/main" val="373657804"/>
              </p:ext>
            </p:extLst>
          </p:nvPr>
        </p:nvGraphicFramePr>
        <p:xfrm>
          <a:off x="7054770" y="1314168"/>
          <a:ext cx="2686624" cy="973982"/>
        </p:xfrm>
        <a:graphic>
          <a:graphicData uri="http://schemas.openxmlformats.org/drawingml/2006/table">
            <a:tbl>
              <a:tblPr firstRow="1" firstCol="1" bandRow="1">
                <a:tableStyleId>{5C22544A-7EE6-4342-B048-85BDC9FD1C3A}</a:tableStyleId>
              </a:tblPr>
              <a:tblGrid>
                <a:gridCol w="1410993">
                  <a:extLst>
                    <a:ext uri="{9D8B030D-6E8A-4147-A177-3AD203B41FA5}">
                      <a16:colId xmlns:a16="http://schemas.microsoft.com/office/drawing/2014/main" val="983887403"/>
                    </a:ext>
                  </a:extLst>
                </a:gridCol>
                <a:gridCol w="1275631">
                  <a:extLst>
                    <a:ext uri="{9D8B030D-6E8A-4147-A177-3AD203B41FA5}">
                      <a16:colId xmlns:a16="http://schemas.microsoft.com/office/drawing/2014/main" val="3614130493"/>
                    </a:ext>
                  </a:extLst>
                </a:gridCol>
              </a:tblGrid>
              <a:tr h="486991">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50702263"/>
                  </a:ext>
                </a:extLst>
              </a:tr>
              <a:tr h="486991">
                <a:tc>
                  <a:txBody>
                    <a:bodyPr/>
                    <a:lstStyle/>
                    <a:p>
                      <a:pPr marL="0" marR="0" algn="ctr">
                        <a:lnSpc>
                          <a:spcPct val="200000"/>
                        </a:lnSpc>
                        <a:spcBef>
                          <a:spcPts val="0"/>
                        </a:spcBef>
                        <a:spcAft>
                          <a:spcPts val="0"/>
                        </a:spcAft>
                      </a:pPr>
                      <a:r>
                        <a:rPr lang="en-IN" sz="1200" b="0" kern="1200" dirty="0">
                          <a:solidFill>
                            <a:schemeClr val="dk1"/>
                          </a:solidFill>
                          <a:effectLst/>
                          <a:latin typeface="+mn-lt"/>
                          <a:ea typeface="+mn-ea"/>
                          <a:cs typeface="+mn-cs"/>
                        </a:rPr>
                        <a:t>84.23%</a:t>
                      </a:r>
                      <a:endParaRPr lang="en-US" sz="1200" b="0" kern="1200" dirty="0">
                        <a:solidFill>
                          <a:schemeClr val="dk1"/>
                        </a:solidFill>
                        <a:effectLst/>
                        <a:latin typeface="+mn-lt"/>
                        <a:ea typeface="+mn-ea"/>
                        <a:cs typeface="+mn-cs"/>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effectLst/>
                        </a:rPr>
                        <a:t>0.85</a:t>
                      </a:r>
                      <a:endParaRPr lang="en-US" sz="1100" b="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17881648"/>
                  </a:ext>
                </a:extLst>
              </a:tr>
            </a:tbl>
          </a:graphicData>
        </a:graphic>
      </p:graphicFrame>
      <p:sp>
        <p:nvSpPr>
          <p:cNvPr id="11" name="TextBox 10">
            <a:extLst>
              <a:ext uri="{FF2B5EF4-FFF2-40B4-BE49-F238E27FC236}">
                <a16:creationId xmlns:a16="http://schemas.microsoft.com/office/drawing/2014/main" id="{517EC49A-E545-B2F8-AF1B-70952EE935B1}"/>
              </a:ext>
            </a:extLst>
          </p:cNvPr>
          <p:cNvSpPr txBox="1"/>
          <p:nvPr/>
        </p:nvSpPr>
        <p:spPr>
          <a:xfrm>
            <a:off x="5231756" y="2667787"/>
            <a:ext cx="6169307" cy="3747436"/>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68 -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9 - Instances where the model incorrectly predicted 'Heart Attack' when the actual label was 'No Heart Attack.'</a:t>
            </a:r>
          </a:p>
          <a:p>
            <a:pPr marL="285750" indent="-285750" algn="just">
              <a:lnSpc>
                <a:spcPct val="150000"/>
              </a:lnSpc>
              <a:buFont typeface="Arial" panose="020B0604020202020204" pitchFamily="34" charset="0"/>
              <a:buChar char="•"/>
            </a:pPr>
            <a:r>
              <a:rPr lang="en-US" sz="1600" dirty="0">
                <a:solidFill>
                  <a:srgbClr val="4472C4"/>
                </a:solidFill>
              </a:rPr>
              <a:t>False Negatives (FN): 20 -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87 - Instances where the model correctly predicted 'Heart Attack.'</a:t>
            </a:r>
          </a:p>
        </p:txBody>
      </p:sp>
      <p:pic>
        <p:nvPicPr>
          <p:cNvPr id="30" name="Audio 29">
            <a:hlinkClick r:id="" action="ppaction://media"/>
            <a:extLst>
              <a:ext uri="{FF2B5EF4-FFF2-40B4-BE49-F238E27FC236}">
                <a16:creationId xmlns:a16="http://schemas.microsoft.com/office/drawing/2014/main" id="{3F7D7FCD-B387-D2B8-E06C-EFA39B20B70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55548507"/>
      </p:ext>
    </p:extLst>
  </p:cSld>
  <p:clrMapOvr>
    <a:masterClrMapping/>
  </p:clrMapOvr>
  <mc:AlternateContent xmlns:mc="http://schemas.openxmlformats.org/markup-compatibility/2006">
    <mc:Choice xmlns:p14="http://schemas.microsoft.com/office/powerpoint/2010/main" Requires="p14">
      <p:transition spd="slow" p14:dur="2000" advTm="40914"/>
    </mc:Choice>
    <mc:Fallback>
      <p:transition spd="slow" advTm="409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483524" y="245240"/>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Support Vector Machine (SVM)</a:t>
            </a:r>
          </a:p>
        </p:txBody>
      </p:sp>
      <p:pic>
        <p:nvPicPr>
          <p:cNvPr id="5" name="Picture 12" descr="Cardiovascular Disease Images - Free Download on Freepik">
            <a:extLst>
              <a:ext uri="{FF2B5EF4-FFF2-40B4-BE49-F238E27FC236}">
                <a16:creationId xmlns:a16="http://schemas.microsoft.com/office/drawing/2014/main" id="{E7649282-39D9-7E04-3A83-8556A72B4B3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8">
            <a:extLst>
              <a:ext uri="{FF2B5EF4-FFF2-40B4-BE49-F238E27FC236}">
                <a16:creationId xmlns:a16="http://schemas.microsoft.com/office/drawing/2014/main" id="{FD0EEA54-8A52-27C4-3F79-7BB1AABF2EB1}"/>
              </a:ext>
            </a:extLst>
          </p:cNvPr>
          <p:cNvGraphicFramePr>
            <a:graphicFrameLocks noGrp="1"/>
          </p:cNvGraphicFramePr>
          <p:nvPr>
            <p:extLst>
              <p:ext uri="{D42A27DB-BD31-4B8C-83A1-F6EECF244321}">
                <p14:modId xmlns:p14="http://schemas.microsoft.com/office/powerpoint/2010/main" val="802206776"/>
              </p:ext>
            </p:extLst>
          </p:nvPr>
        </p:nvGraphicFramePr>
        <p:xfrm>
          <a:off x="607827" y="1206254"/>
          <a:ext cx="5185302" cy="1575837"/>
        </p:xfrm>
        <a:graphic>
          <a:graphicData uri="http://schemas.openxmlformats.org/drawingml/2006/table">
            <a:tbl>
              <a:tblPr firstRow="1" firstCol="1" bandRow="1">
                <a:tableStyleId>{5C22544A-7EE6-4342-B048-85BDC9FD1C3A}</a:tableStyleId>
              </a:tblPr>
              <a:tblGrid>
                <a:gridCol w="2444780">
                  <a:extLst>
                    <a:ext uri="{9D8B030D-6E8A-4147-A177-3AD203B41FA5}">
                      <a16:colId xmlns:a16="http://schemas.microsoft.com/office/drawing/2014/main" val="1292312057"/>
                    </a:ext>
                  </a:extLst>
                </a:gridCol>
                <a:gridCol w="915220">
                  <a:extLst>
                    <a:ext uri="{9D8B030D-6E8A-4147-A177-3AD203B41FA5}">
                      <a16:colId xmlns:a16="http://schemas.microsoft.com/office/drawing/2014/main" val="2823562733"/>
                    </a:ext>
                  </a:extLst>
                </a:gridCol>
                <a:gridCol w="879299">
                  <a:extLst>
                    <a:ext uri="{9D8B030D-6E8A-4147-A177-3AD203B41FA5}">
                      <a16:colId xmlns:a16="http://schemas.microsoft.com/office/drawing/2014/main" val="24433410"/>
                    </a:ext>
                  </a:extLst>
                </a:gridCol>
                <a:gridCol w="946003">
                  <a:extLst>
                    <a:ext uri="{9D8B030D-6E8A-4147-A177-3AD203B41FA5}">
                      <a16:colId xmlns:a16="http://schemas.microsoft.com/office/drawing/2014/main" val="1339114898"/>
                    </a:ext>
                  </a:extLst>
                </a:gridCol>
              </a:tblGrid>
              <a:tr h="472075">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Heart Attack Outcome</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Precision</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Recall</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F1-Score</a:t>
                      </a:r>
                      <a:endParaRPr lang="en-US" sz="1200" b="1" kern="1200" dirty="0">
                        <a:solidFill>
                          <a:schemeClr val="lt1"/>
                        </a:solidFill>
                        <a:effectLst/>
                        <a:latin typeface="+mn-lt"/>
                        <a:ea typeface="+mn-ea"/>
                        <a:cs typeface="+mn-cs"/>
                      </a:endParaRPr>
                    </a:p>
                  </a:txBody>
                  <a:tcPr marL="68580" marR="68580" marT="0" marB="0"/>
                </a:tc>
                <a:extLst>
                  <a:ext uri="{0D108BD9-81ED-4DB2-BD59-A6C34878D82A}">
                    <a16:rowId xmlns:a16="http://schemas.microsoft.com/office/drawing/2014/main" val="766438151"/>
                  </a:ext>
                </a:extLst>
              </a:tr>
              <a:tr h="551881">
                <a:tc>
                  <a:txBody>
                    <a:bodyPr/>
                    <a:lstStyle/>
                    <a:p>
                      <a:pPr marL="0" marR="0" indent="0" algn="ctr">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0.86</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506904163"/>
                  </a:ext>
                </a:extLst>
              </a:tr>
              <a:tr h="551881">
                <a:tc>
                  <a:txBody>
                    <a:bodyPr/>
                    <a:lstStyle/>
                    <a:p>
                      <a:pPr marL="0" marR="0" indent="0" algn="ctr">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0.87</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0.88</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268226005"/>
                  </a:ext>
                </a:extLst>
              </a:tr>
            </a:tbl>
          </a:graphicData>
        </a:graphic>
      </p:graphicFrame>
      <p:graphicFrame>
        <p:nvGraphicFramePr>
          <p:cNvPr id="10" name="Table 9">
            <a:extLst>
              <a:ext uri="{FF2B5EF4-FFF2-40B4-BE49-F238E27FC236}">
                <a16:creationId xmlns:a16="http://schemas.microsoft.com/office/drawing/2014/main" id="{052CD8C1-A74A-E74F-0D52-815C2951B911}"/>
              </a:ext>
            </a:extLst>
          </p:cNvPr>
          <p:cNvGraphicFramePr>
            <a:graphicFrameLocks noGrp="1"/>
          </p:cNvGraphicFramePr>
          <p:nvPr>
            <p:extLst>
              <p:ext uri="{D42A27DB-BD31-4B8C-83A1-F6EECF244321}">
                <p14:modId xmlns:p14="http://schemas.microsoft.com/office/powerpoint/2010/main" val="106098914"/>
              </p:ext>
            </p:extLst>
          </p:nvPr>
        </p:nvGraphicFramePr>
        <p:xfrm>
          <a:off x="6701743" y="1222578"/>
          <a:ext cx="2891798" cy="1074997"/>
        </p:xfrm>
        <a:graphic>
          <a:graphicData uri="http://schemas.openxmlformats.org/drawingml/2006/table">
            <a:tbl>
              <a:tblPr firstRow="1" firstCol="1" bandRow="1">
                <a:tableStyleId>{5C22544A-7EE6-4342-B048-85BDC9FD1C3A}</a:tableStyleId>
              </a:tblPr>
              <a:tblGrid>
                <a:gridCol w="1398011">
                  <a:extLst>
                    <a:ext uri="{9D8B030D-6E8A-4147-A177-3AD203B41FA5}">
                      <a16:colId xmlns:a16="http://schemas.microsoft.com/office/drawing/2014/main" val="3156457931"/>
                    </a:ext>
                  </a:extLst>
                </a:gridCol>
                <a:gridCol w="1493787">
                  <a:extLst>
                    <a:ext uri="{9D8B030D-6E8A-4147-A177-3AD203B41FA5}">
                      <a16:colId xmlns:a16="http://schemas.microsoft.com/office/drawing/2014/main" val="1638450219"/>
                    </a:ext>
                  </a:extLst>
                </a:gridCol>
              </a:tblGrid>
              <a:tr h="499396">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692364019"/>
                  </a:ext>
                </a:extLst>
              </a:tr>
              <a:tr h="575601">
                <a:tc>
                  <a:txBody>
                    <a:bodyPr/>
                    <a:lstStyle/>
                    <a:p>
                      <a:pPr marL="0" marR="0" algn="ctr">
                        <a:lnSpc>
                          <a:spcPct val="200000"/>
                        </a:lnSpc>
                        <a:spcBef>
                          <a:spcPts val="0"/>
                        </a:spcBef>
                        <a:spcAft>
                          <a:spcPts val="0"/>
                        </a:spcAft>
                      </a:pPr>
                      <a:r>
                        <a:rPr lang="en-IN" sz="1200" b="0" dirty="0">
                          <a:solidFill>
                            <a:sysClr val="windowText" lastClr="000000"/>
                          </a:solidFill>
                          <a:effectLst/>
                        </a:rPr>
                        <a:t>86.4%</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solidFill>
                            <a:sysClr val="windowText" lastClr="000000"/>
                          </a:solidFill>
                          <a:effectLst/>
                        </a:rPr>
                        <a:t>0.86</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CFD5EA"/>
                    </a:solidFill>
                  </a:tcPr>
                </a:tc>
                <a:extLst>
                  <a:ext uri="{0D108BD9-81ED-4DB2-BD59-A6C34878D82A}">
                    <a16:rowId xmlns:a16="http://schemas.microsoft.com/office/drawing/2014/main" val="1738518712"/>
                  </a:ext>
                </a:extLst>
              </a:tr>
            </a:tbl>
          </a:graphicData>
        </a:graphic>
      </p:graphicFrame>
      <p:pic>
        <p:nvPicPr>
          <p:cNvPr id="5122" name="Picture 2">
            <a:extLst>
              <a:ext uri="{FF2B5EF4-FFF2-40B4-BE49-F238E27FC236}">
                <a16:creationId xmlns:a16="http://schemas.microsoft.com/office/drawing/2014/main" id="{4F02006E-A6FC-6FF1-684F-8B3DF5D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7827" y="3128022"/>
            <a:ext cx="4153306" cy="302790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6E32FB5-8318-90E0-C06D-AA6CB47DDDFE}"/>
              </a:ext>
            </a:extLst>
          </p:cNvPr>
          <p:cNvSpPr txBox="1"/>
          <p:nvPr/>
        </p:nvSpPr>
        <p:spPr>
          <a:xfrm>
            <a:off x="5052349" y="3056040"/>
            <a:ext cx="6429737" cy="3378104"/>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66 -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11 - Instances where the model incorrectly predicted 'Heart Attack' when the actual label was 'No Heart Attack.'</a:t>
            </a:r>
          </a:p>
          <a:p>
            <a:pPr marL="285750" indent="-285750" algn="just">
              <a:lnSpc>
                <a:spcPct val="150000"/>
              </a:lnSpc>
              <a:buFont typeface="Arial" panose="020B0604020202020204" pitchFamily="34" charset="0"/>
              <a:buChar char="•"/>
            </a:pPr>
            <a:r>
              <a:rPr lang="en-US" sz="1600" dirty="0">
                <a:solidFill>
                  <a:srgbClr val="4472C4"/>
                </a:solidFill>
              </a:rPr>
              <a:t>False Negatives (FN): 14 -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93 - Instances where the model correctly predicted 'Heart Attack.'</a:t>
            </a:r>
          </a:p>
        </p:txBody>
      </p:sp>
      <p:pic>
        <p:nvPicPr>
          <p:cNvPr id="41" name="Audio 40">
            <a:hlinkClick r:id="" action="ppaction://media"/>
            <a:extLst>
              <a:ext uri="{FF2B5EF4-FFF2-40B4-BE49-F238E27FC236}">
                <a16:creationId xmlns:a16="http://schemas.microsoft.com/office/drawing/2014/main" id="{AA4A13A1-5857-EF75-A2FC-916CC79AC5A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93000044"/>
      </p:ext>
    </p:extLst>
  </p:cSld>
  <p:clrMapOvr>
    <a:masterClrMapping/>
  </p:clrMapOvr>
  <mc:AlternateContent xmlns:mc="http://schemas.openxmlformats.org/markup-compatibility/2006">
    <mc:Choice xmlns:p14="http://schemas.microsoft.com/office/powerpoint/2010/main" Requires="p14">
      <p:transition spd="slow" p14:dur="2000" advTm="40902"/>
    </mc:Choice>
    <mc:Fallback>
      <p:transition spd="slow" advTm="409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Naïve Bayes</a:t>
            </a:r>
          </a:p>
        </p:txBody>
      </p:sp>
      <p:pic>
        <p:nvPicPr>
          <p:cNvPr id="5" name="Picture 12" descr="Cardiovascular Disease Images - Free Download on Freepik">
            <a:extLst>
              <a:ext uri="{FF2B5EF4-FFF2-40B4-BE49-F238E27FC236}">
                <a16:creationId xmlns:a16="http://schemas.microsoft.com/office/drawing/2014/main" id="{66C3C963-46D5-F5A5-927E-E46E96275F45}"/>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a:extLst>
              <a:ext uri="{FF2B5EF4-FFF2-40B4-BE49-F238E27FC236}">
                <a16:creationId xmlns:a16="http://schemas.microsoft.com/office/drawing/2014/main" id="{5E6F17B1-C480-5496-ECAA-63E4E997F1C1}"/>
              </a:ext>
            </a:extLst>
          </p:cNvPr>
          <p:cNvGraphicFramePr>
            <a:graphicFrameLocks noGrp="1"/>
          </p:cNvGraphicFramePr>
          <p:nvPr>
            <p:extLst>
              <p:ext uri="{D42A27DB-BD31-4B8C-83A1-F6EECF244321}">
                <p14:modId xmlns:p14="http://schemas.microsoft.com/office/powerpoint/2010/main" val="372705651"/>
              </p:ext>
            </p:extLst>
          </p:nvPr>
        </p:nvGraphicFramePr>
        <p:xfrm>
          <a:off x="908613" y="1205710"/>
          <a:ext cx="4766839" cy="1647450"/>
        </p:xfrm>
        <a:graphic>
          <a:graphicData uri="http://schemas.openxmlformats.org/drawingml/2006/table">
            <a:tbl>
              <a:tblPr firstRow="1" firstCol="1" bandRow="1">
                <a:tableStyleId>{5C22544A-7EE6-4342-B048-85BDC9FD1C3A}</a:tableStyleId>
              </a:tblPr>
              <a:tblGrid>
                <a:gridCol w="1923068">
                  <a:extLst>
                    <a:ext uri="{9D8B030D-6E8A-4147-A177-3AD203B41FA5}">
                      <a16:colId xmlns:a16="http://schemas.microsoft.com/office/drawing/2014/main" val="4238709626"/>
                    </a:ext>
                  </a:extLst>
                </a:gridCol>
                <a:gridCol w="1037515">
                  <a:extLst>
                    <a:ext uri="{9D8B030D-6E8A-4147-A177-3AD203B41FA5}">
                      <a16:colId xmlns:a16="http://schemas.microsoft.com/office/drawing/2014/main" val="2719421819"/>
                    </a:ext>
                  </a:extLst>
                </a:gridCol>
                <a:gridCol w="851305">
                  <a:extLst>
                    <a:ext uri="{9D8B030D-6E8A-4147-A177-3AD203B41FA5}">
                      <a16:colId xmlns:a16="http://schemas.microsoft.com/office/drawing/2014/main" val="2367119371"/>
                    </a:ext>
                  </a:extLst>
                </a:gridCol>
                <a:gridCol w="954951">
                  <a:extLst>
                    <a:ext uri="{9D8B030D-6E8A-4147-A177-3AD203B41FA5}">
                      <a16:colId xmlns:a16="http://schemas.microsoft.com/office/drawing/2014/main" val="2759300112"/>
                    </a:ext>
                  </a:extLst>
                </a:gridCol>
              </a:tblGrid>
              <a:tr h="549150">
                <a:tc>
                  <a:txBody>
                    <a:bodyPr/>
                    <a:lstStyle/>
                    <a:p>
                      <a:pPr marL="0" marR="0" indent="0" algn="ctr">
                        <a:lnSpc>
                          <a:spcPct val="200000"/>
                        </a:lnSpc>
                        <a:spcBef>
                          <a:spcPts val="0"/>
                        </a:spcBef>
                        <a:spcAft>
                          <a:spcPts val="0"/>
                        </a:spcAft>
                      </a:pPr>
                      <a:r>
                        <a:rPr lang="en-IN" sz="1200" dirty="0">
                          <a:effectLst/>
                        </a:rPr>
                        <a:t>Heart Attack Outcome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Recall</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F1-Score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4020100924"/>
                  </a:ext>
                </a:extLst>
              </a:tr>
              <a:tr h="549150">
                <a:tc>
                  <a:txBody>
                    <a:bodyPr/>
                    <a:lstStyle/>
                    <a:p>
                      <a:pPr marL="0" marR="0" indent="363220" algn="l">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0.73</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0.87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dirty="0">
                          <a:effectLst/>
                        </a:rPr>
                        <a:t>0.79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151625301"/>
                  </a:ext>
                </a:extLst>
              </a:tr>
              <a:tr h="549150">
                <a:tc>
                  <a:txBody>
                    <a:bodyPr/>
                    <a:lstStyle/>
                    <a:p>
                      <a:pPr marL="0" marR="0" indent="363220" algn="l">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0.89</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0.77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dirty="0">
                          <a:effectLst/>
                        </a:rPr>
                        <a:t>0.82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738254761"/>
                  </a:ext>
                </a:extLst>
              </a:tr>
            </a:tbl>
          </a:graphicData>
        </a:graphic>
      </p:graphicFrame>
      <p:graphicFrame>
        <p:nvGraphicFramePr>
          <p:cNvPr id="7" name="Table 6">
            <a:extLst>
              <a:ext uri="{FF2B5EF4-FFF2-40B4-BE49-F238E27FC236}">
                <a16:creationId xmlns:a16="http://schemas.microsoft.com/office/drawing/2014/main" id="{593651EA-9C06-6DAA-AC11-9506C5878246}"/>
              </a:ext>
            </a:extLst>
          </p:cNvPr>
          <p:cNvGraphicFramePr>
            <a:graphicFrameLocks noGrp="1"/>
          </p:cNvGraphicFramePr>
          <p:nvPr>
            <p:extLst>
              <p:ext uri="{D42A27DB-BD31-4B8C-83A1-F6EECF244321}">
                <p14:modId xmlns:p14="http://schemas.microsoft.com/office/powerpoint/2010/main" val="1535068152"/>
              </p:ext>
            </p:extLst>
          </p:nvPr>
        </p:nvGraphicFramePr>
        <p:xfrm>
          <a:off x="6516547" y="1205710"/>
          <a:ext cx="3262475" cy="993480"/>
        </p:xfrm>
        <a:graphic>
          <a:graphicData uri="http://schemas.openxmlformats.org/drawingml/2006/table">
            <a:tbl>
              <a:tblPr firstRow="1" firstCol="1" bandRow="1">
                <a:tableStyleId>{5C22544A-7EE6-4342-B048-85BDC9FD1C3A}</a:tableStyleId>
              </a:tblPr>
              <a:tblGrid>
                <a:gridCol w="1615569">
                  <a:extLst>
                    <a:ext uri="{9D8B030D-6E8A-4147-A177-3AD203B41FA5}">
                      <a16:colId xmlns:a16="http://schemas.microsoft.com/office/drawing/2014/main" val="714489238"/>
                    </a:ext>
                  </a:extLst>
                </a:gridCol>
                <a:gridCol w="1646906">
                  <a:extLst>
                    <a:ext uri="{9D8B030D-6E8A-4147-A177-3AD203B41FA5}">
                      <a16:colId xmlns:a16="http://schemas.microsoft.com/office/drawing/2014/main" val="2814463719"/>
                    </a:ext>
                  </a:extLst>
                </a:gridCol>
              </a:tblGrid>
              <a:tr h="496740">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890700538"/>
                  </a:ext>
                </a:extLst>
              </a:tr>
              <a:tr h="496740">
                <a:tc>
                  <a:txBody>
                    <a:bodyPr/>
                    <a:lstStyle/>
                    <a:p>
                      <a:pPr marL="0" marR="0" algn="ctr">
                        <a:lnSpc>
                          <a:spcPct val="200000"/>
                        </a:lnSpc>
                        <a:spcBef>
                          <a:spcPts val="0"/>
                        </a:spcBef>
                        <a:spcAft>
                          <a:spcPts val="0"/>
                        </a:spcAft>
                      </a:pPr>
                      <a:r>
                        <a:rPr lang="en-IN" sz="1200" b="0" dirty="0">
                          <a:solidFill>
                            <a:sysClr val="windowText" lastClr="000000"/>
                          </a:solidFill>
                          <a:effectLst/>
                        </a:rPr>
                        <a:t>80.98%</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solidFill>
                            <a:sysClr val="windowText" lastClr="000000"/>
                          </a:solidFill>
                          <a:effectLst/>
                        </a:rPr>
                        <a:t>0.82</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757048555"/>
                  </a:ext>
                </a:extLst>
              </a:tr>
            </a:tbl>
          </a:graphicData>
        </a:graphic>
      </p:graphicFrame>
      <p:pic>
        <p:nvPicPr>
          <p:cNvPr id="6146" name="Picture 2">
            <a:extLst>
              <a:ext uri="{FF2B5EF4-FFF2-40B4-BE49-F238E27FC236}">
                <a16:creationId xmlns:a16="http://schemas.microsoft.com/office/drawing/2014/main" id="{E3E2B7BE-23CA-AB35-7595-2AA396131D9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8613" y="3110697"/>
            <a:ext cx="4187221" cy="315493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981471A-D083-8777-A4BF-9415E031CA4D}"/>
              </a:ext>
            </a:extLst>
          </p:cNvPr>
          <p:cNvSpPr txBox="1"/>
          <p:nvPr/>
        </p:nvSpPr>
        <p:spPr>
          <a:xfrm>
            <a:off x="5260694" y="2909146"/>
            <a:ext cx="6192455" cy="3747436"/>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67 -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10 - Instances where the model incorrectly predicted 'Heart Attack' when the actual label was 'No Heart Attack.'</a:t>
            </a:r>
          </a:p>
          <a:p>
            <a:pPr marL="285750" indent="-285750" algn="just">
              <a:lnSpc>
                <a:spcPct val="150000"/>
              </a:lnSpc>
              <a:buFont typeface="Arial" panose="020B0604020202020204" pitchFamily="34" charset="0"/>
              <a:buChar char="•"/>
            </a:pPr>
            <a:r>
              <a:rPr lang="en-US" sz="1600" dirty="0">
                <a:solidFill>
                  <a:srgbClr val="4472C4"/>
                </a:solidFill>
              </a:rPr>
              <a:t>False Negatives (FN): 25 -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82 - Instances where the model correctly predicted 'Heart Attack.'</a:t>
            </a:r>
          </a:p>
        </p:txBody>
      </p:sp>
      <p:pic>
        <p:nvPicPr>
          <p:cNvPr id="25" name="Audio 24">
            <a:hlinkClick r:id="" action="ppaction://media"/>
            <a:extLst>
              <a:ext uri="{FF2B5EF4-FFF2-40B4-BE49-F238E27FC236}">
                <a16:creationId xmlns:a16="http://schemas.microsoft.com/office/drawing/2014/main" id="{F1F26788-6BA5-B71D-95D8-5A9CE16EEC3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31488654"/>
      </p:ext>
    </p:extLst>
  </p:cSld>
  <p:clrMapOvr>
    <a:masterClrMapping/>
  </p:clrMapOvr>
  <mc:AlternateContent xmlns:mc="http://schemas.openxmlformats.org/markup-compatibility/2006">
    <mc:Choice xmlns:p14="http://schemas.microsoft.com/office/powerpoint/2010/main" Requires="p14">
      <p:transition spd="slow" p14:dur="2000" advTm="39750"/>
    </mc:Choice>
    <mc:Fallback>
      <p:transition spd="slow" advTm="39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ETHICAL IMPLICATIONS</a:t>
            </a:r>
          </a:p>
        </p:txBody>
      </p:sp>
      <p:sp>
        <p:nvSpPr>
          <p:cNvPr id="3" name="Content Placeholder 2">
            <a:extLst>
              <a:ext uri="{FF2B5EF4-FFF2-40B4-BE49-F238E27FC236}">
                <a16:creationId xmlns:a16="http://schemas.microsoft.com/office/drawing/2014/main" id="{789FC793-15E1-12CF-8454-B4FCEBC769A2}"/>
              </a:ext>
            </a:extLst>
          </p:cNvPr>
          <p:cNvSpPr>
            <a:spLocks noGrp="1"/>
          </p:cNvSpPr>
          <p:nvPr>
            <p:ph idx="1"/>
          </p:nvPr>
        </p:nvSpPr>
        <p:spPr>
          <a:xfrm>
            <a:off x="745602" y="1441404"/>
            <a:ext cx="10515600" cy="4351338"/>
          </a:xfrm>
        </p:spPr>
        <p:txBody>
          <a:bodyPr>
            <a:normAutofit fontScale="77500" lnSpcReduction="20000"/>
          </a:bodyPr>
          <a:lstStyle/>
          <a:p>
            <a:pPr marL="0" indent="0" algn="just">
              <a:lnSpc>
                <a:spcPct val="200000"/>
              </a:lnSpc>
              <a:buNone/>
            </a:pPr>
            <a:r>
              <a:rPr lang="en-US" sz="2400" dirty="0">
                <a:solidFill>
                  <a:srgbClr val="4472C4"/>
                </a:solidFill>
              </a:rPr>
              <a:t>Following are a few of the many ethical considerations vital for this project.</a:t>
            </a:r>
          </a:p>
          <a:p>
            <a:pPr marL="514350" indent="-514350" algn="just">
              <a:lnSpc>
                <a:spcPct val="200000"/>
              </a:lnSpc>
              <a:buFont typeface="+mj-lt"/>
              <a:buAutoNum type="romanLcPeriod"/>
            </a:pPr>
            <a:r>
              <a:rPr lang="en-US" sz="2400" dirty="0">
                <a:solidFill>
                  <a:srgbClr val="4472C4"/>
                </a:solidFill>
              </a:rPr>
              <a:t>Ensuring patient data privacy and obtaining informed consent.</a:t>
            </a:r>
          </a:p>
          <a:p>
            <a:pPr marL="514350" indent="-514350" algn="just">
              <a:lnSpc>
                <a:spcPct val="200000"/>
              </a:lnSpc>
              <a:buFont typeface="+mj-lt"/>
              <a:buAutoNum type="romanLcPeriod"/>
            </a:pPr>
            <a:r>
              <a:rPr lang="en-US" sz="2400" dirty="0">
                <a:solidFill>
                  <a:srgbClr val="4472C4"/>
                </a:solidFill>
              </a:rPr>
              <a:t>Adhering to healthcare regulations, such as HIPAA (Health Insurance Portability and Accountability Act), and obtaining necessary approvals.</a:t>
            </a:r>
          </a:p>
          <a:p>
            <a:pPr marL="514350" indent="-514350" algn="just">
              <a:lnSpc>
                <a:spcPct val="200000"/>
              </a:lnSpc>
              <a:buFont typeface="+mj-lt"/>
              <a:buAutoNum type="romanLcPeriod"/>
            </a:pPr>
            <a:r>
              <a:rPr lang="en-US" sz="2400" dirty="0">
                <a:solidFill>
                  <a:srgbClr val="4472C4"/>
                </a:solidFill>
              </a:rPr>
              <a:t>Respecting patients' autonomy and providing them with control over their data.</a:t>
            </a:r>
          </a:p>
          <a:p>
            <a:pPr marL="514350" indent="-514350" algn="just">
              <a:lnSpc>
                <a:spcPct val="200000"/>
              </a:lnSpc>
              <a:buFont typeface="+mj-lt"/>
              <a:buAutoNum type="romanLcPeriod"/>
            </a:pPr>
            <a:r>
              <a:rPr lang="en-US" sz="2400" dirty="0">
                <a:solidFill>
                  <a:srgbClr val="4472C4"/>
                </a:solidFill>
              </a:rPr>
              <a:t>Engaging with healthcare professionals, patients, and institutions to incorporate their ethical perspectives.</a:t>
            </a:r>
          </a:p>
          <a:p>
            <a:endParaRPr lang="en-US" dirty="0"/>
          </a:p>
        </p:txBody>
      </p:sp>
      <p:pic>
        <p:nvPicPr>
          <p:cNvPr id="5" name="Picture 12" descr="Cardiovascular Disease Images - Free Download on Freepik">
            <a:extLst>
              <a:ext uri="{FF2B5EF4-FFF2-40B4-BE49-F238E27FC236}">
                <a16:creationId xmlns:a16="http://schemas.microsoft.com/office/drawing/2014/main" id="{FFCDFB98-836E-A1BB-D0DA-FB78F3177D32}"/>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18" name="Audio 17">
            <a:hlinkClick r:id="" action="ppaction://media"/>
            <a:extLst>
              <a:ext uri="{FF2B5EF4-FFF2-40B4-BE49-F238E27FC236}">
                <a16:creationId xmlns:a16="http://schemas.microsoft.com/office/drawing/2014/main" id="{1800C8B1-232E-E4B6-08BC-4CBD3293B99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26546121"/>
      </p:ext>
    </p:extLst>
  </p:cSld>
  <p:clrMapOvr>
    <a:masterClrMapping/>
  </p:clrMapOvr>
  <mc:AlternateContent xmlns:mc="http://schemas.openxmlformats.org/markup-compatibility/2006">
    <mc:Choice xmlns:p14="http://schemas.microsoft.com/office/powerpoint/2010/main" Requires="p14">
      <p:transition spd="slow" p14:dur="2000" advTm="22224"/>
    </mc:Choice>
    <mc:Fallback>
      <p:transition spd="slow" advTm="222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CONCLUSION</a:t>
            </a:r>
          </a:p>
        </p:txBody>
      </p:sp>
      <p:sp>
        <p:nvSpPr>
          <p:cNvPr id="3" name="Content Placeholder 2">
            <a:extLst>
              <a:ext uri="{FF2B5EF4-FFF2-40B4-BE49-F238E27FC236}">
                <a16:creationId xmlns:a16="http://schemas.microsoft.com/office/drawing/2014/main" id="{EB2CEE2B-FAA3-9DBA-6EFC-E37B9DE82801}"/>
              </a:ext>
            </a:extLst>
          </p:cNvPr>
          <p:cNvSpPr>
            <a:spLocks noGrp="1"/>
          </p:cNvSpPr>
          <p:nvPr>
            <p:ph idx="1"/>
          </p:nvPr>
        </p:nvSpPr>
        <p:spPr>
          <a:xfrm>
            <a:off x="954912" y="3097422"/>
            <a:ext cx="10597587" cy="3254933"/>
          </a:xfrm>
        </p:spPr>
        <p:txBody>
          <a:bodyPr>
            <a:normAutofit fontScale="92500"/>
          </a:bodyPr>
          <a:lstStyle/>
          <a:p>
            <a:pPr marL="0" indent="0" algn="just">
              <a:lnSpc>
                <a:spcPct val="200000"/>
              </a:lnSpc>
              <a:buNone/>
            </a:pPr>
            <a:r>
              <a:rPr lang="en-US" sz="2200" dirty="0">
                <a:solidFill>
                  <a:srgbClr val="4472C4"/>
                </a:solidFill>
              </a:rPr>
              <a:t>In summary, this project aimed to predict the likelihood of heart attacks using different machine learning models. We explored models such as, logistic regression, random forests, Naïve Bayes, and Support Vector Machine. </a:t>
            </a:r>
            <a:r>
              <a:rPr lang="en-US" sz="2400" dirty="0">
                <a:solidFill>
                  <a:srgbClr val="4472C4"/>
                </a:solidFill>
              </a:rPr>
              <a:t>We've uncovered vital insights into this pressing health concern, and our machine-learning models have shown promise in early detection and prevention.</a:t>
            </a:r>
          </a:p>
          <a:p>
            <a:pPr marL="0" indent="0" algn="just">
              <a:lnSpc>
                <a:spcPct val="200000"/>
              </a:lnSpc>
              <a:buNone/>
            </a:pPr>
            <a:endParaRPr lang="en-US" sz="2200" dirty="0">
              <a:solidFill>
                <a:srgbClr val="4472C4"/>
              </a:solidFill>
            </a:endParaRPr>
          </a:p>
        </p:txBody>
      </p:sp>
      <p:pic>
        <p:nvPicPr>
          <p:cNvPr id="5" name="Picture 12" descr="Cardiovascular Disease Images - Free Download on Freepik">
            <a:extLst>
              <a:ext uri="{FF2B5EF4-FFF2-40B4-BE49-F238E27FC236}">
                <a16:creationId xmlns:a16="http://schemas.microsoft.com/office/drawing/2014/main" id="{3E8D923F-3ED2-86C9-2AB9-42BECC313918}"/>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a:extLst>
              <a:ext uri="{FF2B5EF4-FFF2-40B4-BE49-F238E27FC236}">
                <a16:creationId xmlns:a16="http://schemas.microsoft.com/office/drawing/2014/main" id="{4FDBFD8F-1539-65B5-A193-D76DFF77A5E8}"/>
              </a:ext>
            </a:extLst>
          </p:cNvPr>
          <p:cNvGraphicFramePr>
            <a:graphicFrameLocks noGrp="1"/>
          </p:cNvGraphicFramePr>
          <p:nvPr>
            <p:extLst>
              <p:ext uri="{D42A27DB-BD31-4B8C-83A1-F6EECF244321}">
                <p14:modId xmlns:p14="http://schemas.microsoft.com/office/powerpoint/2010/main" val="3779078619"/>
              </p:ext>
            </p:extLst>
          </p:nvPr>
        </p:nvGraphicFramePr>
        <p:xfrm>
          <a:off x="954912" y="1149724"/>
          <a:ext cx="7564056" cy="1575622"/>
        </p:xfrm>
        <a:graphic>
          <a:graphicData uri="http://schemas.openxmlformats.org/drawingml/2006/table">
            <a:tbl>
              <a:tblPr firstRow="1" firstCol="1" bandRow="1">
                <a:tableStyleId>{5C22544A-7EE6-4342-B048-85BDC9FD1C3A}</a:tableStyleId>
              </a:tblPr>
              <a:tblGrid>
                <a:gridCol w="1059248">
                  <a:extLst>
                    <a:ext uri="{9D8B030D-6E8A-4147-A177-3AD203B41FA5}">
                      <a16:colId xmlns:a16="http://schemas.microsoft.com/office/drawing/2014/main" val="2671183190"/>
                    </a:ext>
                  </a:extLst>
                </a:gridCol>
                <a:gridCol w="1718431">
                  <a:extLst>
                    <a:ext uri="{9D8B030D-6E8A-4147-A177-3AD203B41FA5}">
                      <a16:colId xmlns:a16="http://schemas.microsoft.com/office/drawing/2014/main" val="3217859981"/>
                    </a:ext>
                  </a:extLst>
                </a:gridCol>
                <a:gridCol w="1617019">
                  <a:extLst>
                    <a:ext uri="{9D8B030D-6E8A-4147-A177-3AD203B41FA5}">
                      <a16:colId xmlns:a16="http://schemas.microsoft.com/office/drawing/2014/main" val="4187630339"/>
                    </a:ext>
                  </a:extLst>
                </a:gridCol>
                <a:gridCol w="1875742">
                  <a:extLst>
                    <a:ext uri="{9D8B030D-6E8A-4147-A177-3AD203B41FA5}">
                      <a16:colId xmlns:a16="http://schemas.microsoft.com/office/drawing/2014/main" val="1654854673"/>
                    </a:ext>
                  </a:extLst>
                </a:gridCol>
                <a:gridCol w="1293616">
                  <a:extLst>
                    <a:ext uri="{9D8B030D-6E8A-4147-A177-3AD203B41FA5}">
                      <a16:colId xmlns:a16="http://schemas.microsoft.com/office/drawing/2014/main" val="3685400336"/>
                    </a:ext>
                  </a:extLst>
                </a:gridCol>
              </a:tblGrid>
              <a:tr h="813563">
                <a:tc>
                  <a:txBody>
                    <a:bodyPr/>
                    <a:lstStyle/>
                    <a:p>
                      <a:pPr marL="0" marR="0" algn="ctr">
                        <a:lnSpc>
                          <a:spcPct val="200000"/>
                        </a:lnSpc>
                        <a:spcBef>
                          <a:spcPts val="0"/>
                        </a:spcBef>
                        <a:spcAft>
                          <a:spcPts val="0"/>
                        </a:spcAft>
                      </a:pPr>
                      <a:r>
                        <a:rPr lang="en-IN" sz="1200">
                          <a:effectLst/>
                        </a:rPr>
                        <a:t>Model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Random Forest Classifier</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Logistic Regression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Support Vector Machine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  Naïve Bayes</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641596531"/>
                  </a:ext>
                </a:extLst>
              </a:tr>
              <a:tr h="762059">
                <a:tc>
                  <a:txBody>
                    <a:bodyPr/>
                    <a:lstStyle/>
                    <a:p>
                      <a:pPr marL="0" marR="0" algn="ctr">
                        <a:lnSpc>
                          <a:spcPct val="200000"/>
                        </a:lnSpc>
                        <a:spcBef>
                          <a:spcPts val="0"/>
                        </a:spcBef>
                        <a:spcAft>
                          <a:spcPts val="0"/>
                        </a:spcAft>
                      </a:pPr>
                      <a:r>
                        <a:rPr lang="en-IN" sz="1200">
                          <a:effectLst/>
                        </a:rPr>
                        <a:t>Accuracy</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88.6%</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84.23%</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86.4%</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80.9%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528437572"/>
                  </a:ext>
                </a:extLst>
              </a:tr>
            </a:tbl>
          </a:graphicData>
        </a:graphic>
      </p:graphicFrame>
      <p:pic>
        <p:nvPicPr>
          <p:cNvPr id="18" name="Audio 17">
            <a:hlinkClick r:id="" action="ppaction://media"/>
            <a:extLst>
              <a:ext uri="{FF2B5EF4-FFF2-40B4-BE49-F238E27FC236}">
                <a16:creationId xmlns:a16="http://schemas.microsoft.com/office/drawing/2014/main" id="{8EB87AAC-545F-5D25-3FC6-EF7BFCDFB35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47115544"/>
      </p:ext>
    </p:extLst>
  </p:cSld>
  <p:clrMapOvr>
    <a:masterClrMapping/>
  </p:clrMapOvr>
  <mc:AlternateContent xmlns:mc="http://schemas.openxmlformats.org/markup-compatibility/2006">
    <mc:Choice xmlns:p14="http://schemas.microsoft.com/office/powerpoint/2010/main" Requires="p14">
      <p:transition spd="slow" p14:dur="2000" advTm="42465"/>
    </mc:Choice>
    <mc:Fallback>
      <p:transition spd="slow" advTm="42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REFERENCES</a:t>
            </a:r>
          </a:p>
        </p:txBody>
      </p:sp>
      <p:sp>
        <p:nvSpPr>
          <p:cNvPr id="3" name="Content Placeholder 2">
            <a:extLst>
              <a:ext uri="{FF2B5EF4-FFF2-40B4-BE49-F238E27FC236}">
                <a16:creationId xmlns:a16="http://schemas.microsoft.com/office/drawing/2014/main" id="{490FDB91-D628-1042-A0A4-7E124346B95C}"/>
              </a:ext>
            </a:extLst>
          </p:cNvPr>
          <p:cNvSpPr>
            <a:spLocks noGrp="1"/>
          </p:cNvSpPr>
          <p:nvPr>
            <p:ph idx="1"/>
          </p:nvPr>
        </p:nvSpPr>
        <p:spPr/>
        <p:txBody>
          <a:bodyPr/>
          <a:lstStyle/>
          <a:p>
            <a:pPr marL="0" indent="0" algn="just">
              <a:lnSpc>
                <a:spcPct val="200000"/>
              </a:lnSpc>
              <a:buNone/>
            </a:pPr>
            <a:r>
              <a:rPr lang="en-US" sz="2200" dirty="0">
                <a:solidFill>
                  <a:srgbClr val="4472C4"/>
                </a:solidFill>
              </a:rPr>
              <a:t>Fahad </a:t>
            </a:r>
            <a:r>
              <a:rPr lang="en-US" sz="2200" dirty="0" err="1">
                <a:solidFill>
                  <a:srgbClr val="4472C4"/>
                </a:solidFill>
              </a:rPr>
              <a:t>Mehfooz</a:t>
            </a:r>
            <a:r>
              <a:rPr lang="en-US" sz="2200" dirty="0">
                <a:solidFill>
                  <a:srgbClr val="4472C4"/>
                </a:solidFill>
              </a:rPr>
              <a:t>. </a:t>
            </a:r>
            <a:r>
              <a:rPr lang="en-US" sz="2200" dirty="0" err="1">
                <a:solidFill>
                  <a:srgbClr val="4472C4"/>
                </a:solidFill>
              </a:rPr>
              <a:t>HeartAttack</a:t>
            </a:r>
            <a:r>
              <a:rPr lang="en-US" sz="2200" dirty="0">
                <a:solidFill>
                  <a:srgbClr val="4472C4"/>
                </a:solidFill>
              </a:rPr>
              <a:t> prediction with 91.8 % Accuracy, Kaggle -  </a:t>
            </a:r>
            <a:r>
              <a:rPr lang="en-US" sz="2200" dirty="0">
                <a:solidFill>
                  <a:srgbClr val="4472C4"/>
                </a:solidFill>
                <a:hlinkClick r:id="rId3"/>
              </a:rPr>
              <a:t>https://www.kaggle.com/code/fahadmehfoooz/heartattack-prediction-with-91-8-accuracy/input?select=heart.csv</a:t>
            </a:r>
            <a:endParaRPr lang="en-US" sz="2200" dirty="0">
              <a:solidFill>
                <a:srgbClr val="4472C4"/>
              </a:solidFill>
            </a:endParaRPr>
          </a:p>
          <a:p>
            <a:pPr marL="0" indent="0" algn="just">
              <a:lnSpc>
                <a:spcPct val="200000"/>
              </a:lnSpc>
              <a:buNone/>
            </a:pPr>
            <a:endParaRPr lang="en-US" sz="2200" dirty="0">
              <a:solidFill>
                <a:srgbClr val="4472C4"/>
              </a:solidFill>
            </a:endParaRPr>
          </a:p>
        </p:txBody>
      </p:sp>
      <p:pic>
        <p:nvPicPr>
          <p:cNvPr id="5" name="Picture 12" descr="Cardiovascular Disease Images - Free Download on Freepik">
            <a:extLst>
              <a:ext uri="{FF2B5EF4-FFF2-40B4-BE49-F238E27FC236}">
                <a16:creationId xmlns:a16="http://schemas.microsoft.com/office/drawing/2014/main" id="{4FCB1DA6-EAC0-00AE-5B7E-1BAAEC36CCD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2408678"/>
      </p:ext>
    </p:extLst>
  </p:cSld>
  <p:clrMapOvr>
    <a:masterClrMapping/>
  </p:clrMapOvr>
  <mc:AlternateContent xmlns:mc="http://schemas.openxmlformats.org/markup-compatibility/2006">
    <mc:Choice xmlns:p14="http://schemas.microsoft.com/office/powerpoint/2010/main" Requires="p14">
      <p:transition spd="slow" p14:dur="2000" advTm="951"/>
    </mc:Choice>
    <mc:Fallback>
      <p:transition spd="slow" advTm="951"/>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1036" name="Picture 12" descr="Cardiovascular Disease Images - Free Download on Freepik">
            <a:extLst>
              <a:ext uri="{FF2B5EF4-FFF2-40B4-BE49-F238E27FC236}">
                <a16:creationId xmlns:a16="http://schemas.microsoft.com/office/drawing/2014/main" id="{AC5751B5-5899-DDDE-E50E-65953BBAF2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92823" y="238976"/>
            <a:ext cx="5676452" cy="4453018"/>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ADC9633B-8B64-2C4D-5923-EE0998F3CD8C}"/>
              </a:ext>
            </a:extLst>
          </p:cNvPr>
          <p:cNvSpPr>
            <a:spLocks noGrp="1"/>
          </p:cNvSpPr>
          <p:nvPr>
            <p:ph type="title"/>
          </p:nvPr>
        </p:nvSpPr>
        <p:spPr>
          <a:xfrm>
            <a:off x="440391" y="4691994"/>
            <a:ext cx="11311218" cy="1073709"/>
          </a:xfrm>
        </p:spPr>
        <p:txBody>
          <a:bodyPr>
            <a:normAutofit/>
          </a:bodyPr>
          <a:lstStyle/>
          <a:p>
            <a:pPr algn="ctr"/>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THANK</a:t>
            </a:r>
            <a:r>
              <a:rPr lang="en-US" b="1" dirty="0">
                <a:ln w="0"/>
                <a:solidFill>
                  <a:schemeClr val="accent1"/>
                </a:solidFill>
                <a:effectLst>
                  <a:glow rad="63500">
                    <a:schemeClr val="accent4">
                      <a:satMod val="175000"/>
                      <a:alpha val="40000"/>
                    </a:schemeClr>
                  </a:glow>
                  <a:outerShdw blurRad="38100" dist="25400" dir="5400000" algn="ctr" rotWithShape="0">
                    <a:srgbClr val="6E747A">
                      <a:alpha val="43000"/>
                    </a:srgbClr>
                  </a:outerShdw>
                </a:effectLst>
              </a:rPr>
              <a:t> </a:t>
            </a:r>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YOU</a:t>
            </a:r>
          </a:p>
        </p:txBody>
      </p:sp>
      <p:pic>
        <p:nvPicPr>
          <p:cNvPr id="11" name="Audio 10">
            <a:hlinkClick r:id="" action="ppaction://media"/>
            <a:extLst>
              <a:ext uri="{FF2B5EF4-FFF2-40B4-BE49-F238E27FC236}">
                <a16:creationId xmlns:a16="http://schemas.microsoft.com/office/drawing/2014/main" id="{90ACB551-FDE3-E03B-0861-A384DB5204C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03480797"/>
      </p:ext>
    </p:extLst>
  </p:cSld>
  <p:clrMapOvr>
    <a:masterClrMapping/>
  </p:clrMapOvr>
  <mc:AlternateContent xmlns:mc="http://schemas.openxmlformats.org/markup-compatibility/2006">
    <mc:Choice xmlns:p14="http://schemas.microsoft.com/office/powerpoint/2010/main" Requires="p14">
      <p:transition spd="slow" p14:dur="2000" advTm="15568"/>
    </mc:Choice>
    <mc:Fallback>
      <p:transition spd="slow" advTm="15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INTRODUCTION</a:t>
            </a:r>
          </a:p>
        </p:txBody>
      </p:sp>
      <p:sp>
        <p:nvSpPr>
          <p:cNvPr id="7" name="TextBox 6">
            <a:extLst>
              <a:ext uri="{FF2B5EF4-FFF2-40B4-BE49-F238E27FC236}">
                <a16:creationId xmlns:a16="http://schemas.microsoft.com/office/drawing/2014/main" id="{40A2C83B-A9FE-0446-2208-1BF1C8AF3CC8}"/>
              </a:ext>
            </a:extLst>
          </p:cNvPr>
          <p:cNvSpPr txBox="1"/>
          <p:nvPr/>
        </p:nvSpPr>
        <p:spPr>
          <a:xfrm>
            <a:off x="953194" y="946741"/>
            <a:ext cx="8645236" cy="5414431"/>
          </a:xfrm>
          <a:prstGeom prst="rect">
            <a:avLst/>
          </a:prstGeom>
          <a:noFill/>
        </p:spPr>
        <p:txBody>
          <a:bodyPr wrap="square" rtlCol="0">
            <a:spAutoFit/>
          </a:bodyPr>
          <a:lstStyle/>
          <a:p>
            <a:pPr algn="just">
              <a:lnSpc>
                <a:spcPct val="200000"/>
              </a:lnSpc>
            </a:pPr>
            <a:r>
              <a:rPr lang="en-US" sz="2200" dirty="0">
                <a:solidFill>
                  <a:srgbClr val="4472C4"/>
                </a:solidFill>
              </a:rPr>
              <a:t>	Heart attacks are a leading cause of sudden and fatal deaths globally, often requiring immediate medical intervention.  It is a significant global health concern due to lifestyle-related risk factors, an aging population, healthcare costs, and treatment gaps. </a:t>
            </a:r>
          </a:p>
          <a:p>
            <a:pPr algn="just">
              <a:lnSpc>
                <a:spcPct val="200000"/>
              </a:lnSpc>
            </a:pPr>
            <a:r>
              <a:rPr lang="en-US" sz="2200" dirty="0">
                <a:solidFill>
                  <a:srgbClr val="4472C4"/>
                </a:solidFill>
              </a:rPr>
              <a:t>Despite significant advancements in medical science, Heart disease still remains the leading cause of death in the United States, with the CDC reporting approximately 659,000 annual fatalities, accounting for one in every four deaths. </a:t>
            </a:r>
          </a:p>
        </p:txBody>
      </p:sp>
      <p:pic>
        <p:nvPicPr>
          <p:cNvPr id="9" name="Picture 12" descr="Cardiovascular Disease Images - Free Download on Freepik">
            <a:extLst>
              <a:ext uri="{FF2B5EF4-FFF2-40B4-BE49-F238E27FC236}">
                <a16:creationId xmlns:a16="http://schemas.microsoft.com/office/drawing/2014/main" id="{82E57BBF-B352-6320-6C41-90116A6D983A}"/>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26" name="Audio 25">
            <a:hlinkClick r:id="" action="ppaction://media"/>
            <a:extLst>
              <a:ext uri="{FF2B5EF4-FFF2-40B4-BE49-F238E27FC236}">
                <a16:creationId xmlns:a16="http://schemas.microsoft.com/office/drawing/2014/main" id="{E40E77DC-3F26-A1C8-AAF0-89C56FAA2CF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6655355"/>
      </p:ext>
    </p:extLst>
  </p:cSld>
  <p:clrMapOvr>
    <a:masterClrMapping/>
  </p:clrMapOvr>
  <mc:AlternateContent xmlns:mc="http://schemas.openxmlformats.org/markup-compatibility/2006">
    <mc:Choice xmlns:p14="http://schemas.microsoft.com/office/powerpoint/2010/main" Requires="p14">
      <p:transition spd="slow" p14:dur="2000" advTm="55004"/>
    </mc:Choice>
    <mc:Fallback>
      <p:transition spd="slow" advTm="550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PROCESS</a:t>
            </a:r>
          </a:p>
        </p:txBody>
      </p:sp>
      <p:sp>
        <p:nvSpPr>
          <p:cNvPr id="5" name="Rectangle: Rounded Corners 4">
            <a:extLst>
              <a:ext uri="{FF2B5EF4-FFF2-40B4-BE49-F238E27FC236}">
                <a16:creationId xmlns:a16="http://schemas.microsoft.com/office/drawing/2014/main" id="{7CA799C1-E05B-433E-3948-6DC02837711C}"/>
              </a:ext>
            </a:extLst>
          </p:cNvPr>
          <p:cNvSpPr/>
          <p:nvPr/>
        </p:nvSpPr>
        <p:spPr>
          <a:xfrm>
            <a:off x="4794357" y="1517767"/>
            <a:ext cx="1784465" cy="443346"/>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Data Collection</a:t>
            </a:r>
          </a:p>
        </p:txBody>
      </p:sp>
      <p:sp>
        <p:nvSpPr>
          <p:cNvPr id="6" name="Rectangle: Rounded Corners 5">
            <a:extLst>
              <a:ext uri="{FF2B5EF4-FFF2-40B4-BE49-F238E27FC236}">
                <a16:creationId xmlns:a16="http://schemas.microsoft.com/office/drawing/2014/main" id="{DA8A6E53-5115-28F1-FCAB-79DEFC27D92D}"/>
              </a:ext>
            </a:extLst>
          </p:cNvPr>
          <p:cNvSpPr/>
          <p:nvPr/>
        </p:nvSpPr>
        <p:spPr>
          <a:xfrm>
            <a:off x="4168137" y="2270573"/>
            <a:ext cx="3036915" cy="1075820"/>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Data Preparation</a:t>
            </a:r>
            <a:br>
              <a:rPr lang="en-US" dirty="0">
                <a:solidFill>
                  <a:sysClr val="windowText" lastClr="000000"/>
                </a:solidFill>
              </a:rPr>
            </a:br>
            <a:r>
              <a:rPr lang="en-US" dirty="0">
                <a:solidFill>
                  <a:sysClr val="windowText" lastClr="000000"/>
                </a:solidFill>
              </a:rPr>
              <a:t>(Cleansing &amp; Transformation)</a:t>
            </a:r>
          </a:p>
        </p:txBody>
      </p:sp>
      <p:sp>
        <p:nvSpPr>
          <p:cNvPr id="7" name="Rectangle: Rounded Corners 6">
            <a:extLst>
              <a:ext uri="{FF2B5EF4-FFF2-40B4-BE49-F238E27FC236}">
                <a16:creationId xmlns:a16="http://schemas.microsoft.com/office/drawing/2014/main" id="{88C09E2E-DC22-63E3-5ECC-9D0F12E9C297}"/>
              </a:ext>
            </a:extLst>
          </p:cNvPr>
          <p:cNvSpPr/>
          <p:nvPr/>
        </p:nvSpPr>
        <p:spPr>
          <a:xfrm>
            <a:off x="4633301" y="5338796"/>
            <a:ext cx="2106578" cy="532453"/>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Model Evaluation</a:t>
            </a:r>
          </a:p>
        </p:txBody>
      </p:sp>
      <p:sp>
        <p:nvSpPr>
          <p:cNvPr id="8" name="Rectangle: Rounded Corners 7">
            <a:extLst>
              <a:ext uri="{FF2B5EF4-FFF2-40B4-BE49-F238E27FC236}">
                <a16:creationId xmlns:a16="http://schemas.microsoft.com/office/drawing/2014/main" id="{4D4803FE-892E-6354-A7E3-FDFD1CA5F8BC}"/>
              </a:ext>
            </a:extLst>
          </p:cNvPr>
          <p:cNvSpPr/>
          <p:nvPr/>
        </p:nvSpPr>
        <p:spPr>
          <a:xfrm>
            <a:off x="4334387" y="3618066"/>
            <a:ext cx="2704407" cy="552730"/>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Exploratory Data Analysis</a:t>
            </a:r>
          </a:p>
        </p:txBody>
      </p:sp>
      <p:sp>
        <p:nvSpPr>
          <p:cNvPr id="9" name="Rectangle: Rounded Corners 8">
            <a:extLst>
              <a:ext uri="{FF2B5EF4-FFF2-40B4-BE49-F238E27FC236}">
                <a16:creationId xmlns:a16="http://schemas.microsoft.com/office/drawing/2014/main" id="{876D6215-247A-2CD4-6EC9-2291FBD71135}"/>
              </a:ext>
            </a:extLst>
          </p:cNvPr>
          <p:cNvSpPr/>
          <p:nvPr/>
        </p:nvSpPr>
        <p:spPr>
          <a:xfrm>
            <a:off x="4292483" y="4496883"/>
            <a:ext cx="2788219" cy="532453"/>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Model Building &amp; Training</a:t>
            </a:r>
          </a:p>
        </p:txBody>
      </p:sp>
      <p:cxnSp>
        <p:nvCxnSpPr>
          <p:cNvPr id="15" name="Straight Arrow Connector 14">
            <a:extLst>
              <a:ext uri="{FF2B5EF4-FFF2-40B4-BE49-F238E27FC236}">
                <a16:creationId xmlns:a16="http://schemas.microsoft.com/office/drawing/2014/main" id="{A1C7670F-2BED-6C31-A499-92EC6CECA431}"/>
              </a:ext>
            </a:extLst>
          </p:cNvPr>
          <p:cNvCxnSpPr>
            <a:cxnSpLocks/>
            <a:stCxn id="5" idx="2"/>
            <a:endCxn id="6" idx="0"/>
          </p:cNvCxnSpPr>
          <p:nvPr/>
        </p:nvCxnSpPr>
        <p:spPr>
          <a:xfrm>
            <a:off x="5686590" y="1961113"/>
            <a:ext cx="5" cy="30946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8E44FB88-0BE8-DF51-AE24-5D55F602C732}"/>
              </a:ext>
            </a:extLst>
          </p:cNvPr>
          <p:cNvCxnSpPr>
            <a:cxnSpLocks/>
            <a:stCxn id="6" idx="2"/>
            <a:endCxn id="8" idx="0"/>
          </p:cNvCxnSpPr>
          <p:nvPr/>
        </p:nvCxnSpPr>
        <p:spPr>
          <a:xfrm flipH="1">
            <a:off x="5686591" y="3346393"/>
            <a:ext cx="4" cy="271673"/>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19" name="Straight Arrow Connector 18">
            <a:extLst>
              <a:ext uri="{FF2B5EF4-FFF2-40B4-BE49-F238E27FC236}">
                <a16:creationId xmlns:a16="http://schemas.microsoft.com/office/drawing/2014/main" id="{10776532-B2EB-740F-7EDB-BDC0C444575F}"/>
              </a:ext>
            </a:extLst>
          </p:cNvPr>
          <p:cNvCxnSpPr>
            <a:cxnSpLocks/>
            <a:stCxn id="8" idx="2"/>
            <a:endCxn id="9" idx="0"/>
          </p:cNvCxnSpPr>
          <p:nvPr/>
        </p:nvCxnSpPr>
        <p:spPr>
          <a:xfrm>
            <a:off x="5686591" y="4170796"/>
            <a:ext cx="2" cy="326087"/>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67FEA65A-52AB-4F77-539C-A49FFBA04093}"/>
              </a:ext>
            </a:extLst>
          </p:cNvPr>
          <p:cNvCxnSpPr>
            <a:cxnSpLocks/>
            <a:stCxn id="9" idx="2"/>
            <a:endCxn id="7" idx="0"/>
          </p:cNvCxnSpPr>
          <p:nvPr/>
        </p:nvCxnSpPr>
        <p:spPr>
          <a:xfrm flipH="1">
            <a:off x="5686590" y="5029336"/>
            <a:ext cx="3" cy="30946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pic>
        <p:nvPicPr>
          <p:cNvPr id="55" name="Picture 12" descr="Cardiovascular Disease Images - Free Download on Freepik">
            <a:extLst>
              <a:ext uri="{FF2B5EF4-FFF2-40B4-BE49-F238E27FC236}">
                <a16:creationId xmlns:a16="http://schemas.microsoft.com/office/drawing/2014/main" id="{3E95C9D2-E60E-3F29-9D55-4C0735E440B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85" name="Audio 84">
            <a:hlinkClick r:id="" action="ppaction://media"/>
            <a:extLst>
              <a:ext uri="{FF2B5EF4-FFF2-40B4-BE49-F238E27FC236}">
                <a16:creationId xmlns:a16="http://schemas.microsoft.com/office/drawing/2014/main" id="{7757DFF6-20F1-9A85-347A-6BB1E3528B7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40610121"/>
      </p:ext>
    </p:extLst>
  </p:cSld>
  <p:clrMapOvr>
    <a:masterClrMapping/>
  </p:clrMapOvr>
  <mc:AlternateContent xmlns:mc="http://schemas.openxmlformats.org/markup-compatibility/2006">
    <mc:Choice xmlns:p14="http://schemas.microsoft.com/office/powerpoint/2010/main" Requires="p14">
      <p:transition spd="slow" p14:dur="2000" advTm="12109"/>
    </mc:Choice>
    <mc:Fallback>
      <p:transition spd="slow" advTm="121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DATA SOURCE (Collection) </a:t>
            </a:r>
          </a:p>
        </p:txBody>
      </p:sp>
      <p:sp>
        <p:nvSpPr>
          <p:cNvPr id="3" name="TextBox 2">
            <a:extLst>
              <a:ext uri="{FF2B5EF4-FFF2-40B4-BE49-F238E27FC236}">
                <a16:creationId xmlns:a16="http://schemas.microsoft.com/office/drawing/2014/main" id="{02012EF7-E6CF-6D07-E03A-981BF3A7E8F9}"/>
              </a:ext>
            </a:extLst>
          </p:cNvPr>
          <p:cNvSpPr txBox="1"/>
          <p:nvPr/>
        </p:nvSpPr>
        <p:spPr>
          <a:xfrm>
            <a:off x="838200" y="1801091"/>
            <a:ext cx="8693727" cy="1351780"/>
          </a:xfrm>
          <a:prstGeom prst="rect">
            <a:avLst/>
          </a:prstGeom>
          <a:noFill/>
        </p:spPr>
        <p:txBody>
          <a:bodyPr wrap="square" rtlCol="0">
            <a:spAutoFit/>
          </a:bodyPr>
          <a:lstStyle/>
          <a:p>
            <a:pPr algn="just">
              <a:lnSpc>
                <a:spcPct val="200000"/>
              </a:lnSpc>
            </a:pPr>
            <a:r>
              <a:rPr lang="en-IN" sz="2200" dirty="0">
                <a:solidFill>
                  <a:srgbClr val="4472C4"/>
                </a:solidFill>
              </a:rPr>
              <a:t>The dataset used in this project is sourced from Kaggle(</a:t>
            </a:r>
            <a:r>
              <a:rPr lang="en-IN" sz="2200" dirty="0">
                <a:solidFill>
                  <a:srgbClr val="4472C4"/>
                </a:solidFill>
                <a:hlinkClick r:id="rId5" action="ppaction://hlinksldjump"/>
              </a:rPr>
              <a:t>Fahad </a:t>
            </a:r>
            <a:r>
              <a:rPr lang="en-IN" sz="2200" dirty="0" err="1">
                <a:solidFill>
                  <a:srgbClr val="4472C4"/>
                </a:solidFill>
                <a:hlinkClick r:id="rId5" action="ppaction://hlinksldjump"/>
              </a:rPr>
              <a:t>Mehfooz</a:t>
            </a:r>
            <a:r>
              <a:rPr lang="en-IN" sz="2200" dirty="0">
                <a:solidFill>
                  <a:srgbClr val="4472C4"/>
                </a:solidFill>
              </a:rPr>
              <a:t>). </a:t>
            </a:r>
          </a:p>
          <a:p>
            <a:pPr algn="just">
              <a:lnSpc>
                <a:spcPct val="200000"/>
              </a:lnSpc>
            </a:pPr>
            <a:r>
              <a:rPr lang="en-IN" sz="2200" dirty="0">
                <a:solidFill>
                  <a:srgbClr val="4472C4"/>
                </a:solidFill>
              </a:rPr>
              <a:t>This dataset has around 12 features with around 900 rows. </a:t>
            </a:r>
            <a:endParaRPr lang="en-US" sz="2200" dirty="0">
              <a:solidFill>
                <a:srgbClr val="4472C4"/>
              </a:solidFill>
            </a:endParaRPr>
          </a:p>
        </p:txBody>
      </p:sp>
      <p:pic>
        <p:nvPicPr>
          <p:cNvPr id="6" name="Picture 12" descr="Cardiovascular Disease Images - Free Download on Freepik">
            <a:extLst>
              <a:ext uri="{FF2B5EF4-FFF2-40B4-BE49-F238E27FC236}">
                <a16:creationId xmlns:a16="http://schemas.microsoft.com/office/drawing/2014/main" id="{45B07D83-57B6-692B-FB7E-F2B5EBF9B477}"/>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28" name="Audio 27">
            <a:hlinkClick r:id="" action="ppaction://media"/>
            <a:extLst>
              <a:ext uri="{FF2B5EF4-FFF2-40B4-BE49-F238E27FC236}">
                <a16:creationId xmlns:a16="http://schemas.microsoft.com/office/drawing/2014/main" id="{65963377-021E-4643-8C98-97D33538A5C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6317192"/>
      </p:ext>
    </p:extLst>
  </p:cSld>
  <p:clrMapOvr>
    <a:masterClrMapping/>
  </p:clrMapOvr>
  <mc:AlternateContent xmlns:mc="http://schemas.openxmlformats.org/markup-compatibility/2006">
    <mc:Choice xmlns:p14="http://schemas.microsoft.com/office/powerpoint/2010/main" Requires="p14">
      <p:transition spd="slow" p14:dur="2000" advTm="16890"/>
    </mc:Choice>
    <mc:Fallback>
      <p:transition spd="slow" advTm="16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DATA PREPARATION </a:t>
            </a:r>
          </a:p>
        </p:txBody>
      </p:sp>
      <p:sp>
        <p:nvSpPr>
          <p:cNvPr id="3" name="TextBox 2">
            <a:extLst>
              <a:ext uri="{FF2B5EF4-FFF2-40B4-BE49-F238E27FC236}">
                <a16:creationId xmlns:a16="http://schemas.microsoft.com/office/drawing/2014/main" id="{1DF7BD2D-84D4-1BA5-5068-148419BE25D4}"/>
              </a:ext>
            </a:extLst>
          </p:cNvPr>
          <p:cNvSpPr txBox="1"/>
          <p:nvPr/>
        </p:nvSpPr>
        <p:spPr>
          <a:xfrm>
            <a:off x="953885" y="1351778"/>
            <a:ext cx="8450580" cy="2705997"/>
          </a:xfrm>
          <a:prstGeom prst="rect">
            <a:avLst/>
          </a:prstGeom>
          <a:noFill/>
        </p:spPr>
        <p:txBody>
          <a:bodyPr wrap="square" rtlCol="0">
            <a:spAutoFit/>
          </a:bodyPr>
          <a:lstStyle/>
          <a:p>
            <a:pPr algn="just">
              <a:lnSpc>
                <a:spcPct val="200000"/>
              </a:lnSpc>
            </a:pPr>
            <a:r>
              <a:rPr lang="en-US" sz="2200" dirty="0">
                <a:solidFill>
                  <a:srgbClr val="4472C4"/>
                </a:solidFill>
              </a:rPr>
              <a:t>The following steps were performed to prepare the data for modeling.</a:t>
            </a:r>
          </a:p>
          <a:p>
            <a:pPr marL="514350" indent="-514350" algn="just">
              <a:lnSpc>
                <a:spcPct val="200000"/>
              </a:lnSpc>
              <a:buFont typeface="+mj-lt"/>
              <a:buAutoNum type="romanLcPeriod"/>
            </a:pPr>
            <a:r>
              <a:rPr lang="en-US" sz="2200" dirty="0">
                <a:solidFill>
                  <a:srgbClr val="4472C4"/>
                </a:solidFill>
              </a:rPr>
              <a:t>Checked for null rows/columns in the data.</a:t>
            </a:r>
          </a:p>
          <a:p>
            <a:pPr marL="514350" indent="-514350" algn="just">
              <a:lnSpc>
                <a:spcPct val="200000"/>
              </a:lnSpc>
              <a:buFont typeface="+mj-lt"/>
              <a:buAutoNum type="romanLcPeriod"/>
            </a:pPr>
            <a:r>
              <a:rPr lang="en-US" sz="2200" dirty="0">
                <a:solidFill>
                  <a:srgbClr val="4472C4"/>
                </a:solidFill>
              </a:rPr>
              <a:t>Performed checks for duplicates. </a:t>
            </a:r>
          </a:p>
          <a:p>
            <a:pPr marL="514350" indent="-514350" algn="just">
              <a:lnSpc>
                <a:spcPct val="200000"/>
              </a:lnSpc>
              <a:buFont typeface="+mj-lt"/>
              <a:buAutoNum type="romanLcPeriod"/>
            </a:pPr>
            <a:r>
              <a:rPr lang="en-US" sz="2200" dirty="0">
                <a:solidFill>
                  <a:srgbClr val="4472C4"/>
                </a:solidFill>
              </a:rPr>
              <a:t>Renamed columns. </a:t>
            </a:r>
            <a:endParaRPr lang="en-US" dirty="0"/>
          </a:p>
        </p:txBody>
      </p:sp>
      <p:pic>
        <p:nvPicPr>
          <p:cNvPr id="6" name="Picture 12" descr="Cardiovascular Disease Images - Free Download on Freepik">
            <a:extLst>
              <a:ext uri="{FF2B5EF4-FFF2-40B4-BE49-F238E27FC236}">
                <a16:creationId xmlns:a16="http://schemas.microsoft.com/office/drawing/2014/main" id="{A41C3896-7408-7B66-B0CB-271F9B53FBB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17" name="Audio 16">
            <a:hlinkClick r:id="" action="ppaction://media"/>
            <a:extLst>
              <a:ext uri="{FF2B5EF4-FFF2-40B4-BE49-F238E27FC236}">
                <a16:creationId xmlns:a16="http://schemas.microsoft.com/office/drawing/2014/main" id="{5E2513D4-A912-17C7-C3DD-9F555358CB3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45645208"/>
      </p:ext>
    </p:extLst>
  </p:cSld>
  <p:clrMapOvr>
    <a:masterClrMapping/>
  </p:clrMapOvr>
  <mc:AlternateContent xmlns:mc="http://schemas.openxmlformats.org/markup-compatibility/2006">
    <mc:Choice xmlns:p14="http://schemas.microsoft.com/office/powerpoint/2010/main" Requires="p14">
      <p:transition spd="slow" p14:dur="2000" advTm="14077"/>
    </mc:Choice>
    <mc:Fallback>
      <p:transition spd="slow" advTm="140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EXPLORATORY DATA ANALYSIS</a:t>
            </a:r>
          </a:p>
        </p:txBody>
      </p:sp>
      <p:pic>
        <p:nvPicPr>
          <p:cNvPr id="3" name="Picture 2" descr="A group of blue and white graphs&#10;&#10;Description automatically generated">
            <a:extLst>
              <a:ext uri="{FF2B5EF4-FFF2-40B4-BE49-F238E27FC236}">
                <a16:creationId xmlns:a16="http://schemas.microsoft.com/office/drawing/2014/main" id="{0A17D2DD-3965-603B-3A27-CE7616E6F51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654651" y="1448919"/>
            <a:ext cx="4746649" cy="4865380"/>
          </a:xfrm>
          <a:prstGeom prst="rect">
            <a:avLst/>
          </a:prstGeom>
          <a:noFill/>
          <a:ln>
            <a:noFill/>
          </a:ln>
        </p:spPr>
      </p:pic>
      <p:sp>
        <p:nvSpPr>
          <p:cNvPr id="6" name="TextBox 5">
            <a:extLst>
              <a:ext uri="{FF2B5EF4-FFF2-40B4-BE49-F238E27FC236}">
                <a16:creationId xmlns:a16="http://schemas.microsoft.com/office/drawing/2014/main" id="{92D6D212-D535-4D52-197A-6A9CCF7E6CAD}"/>
              </a:ext>
            </a:extLst>
          </p:cNvPr>
          <p:cNvSpPr txBox="1"/>
          <p:nvPr/>
        </p:nvSpPr>
        <p:spPr>
          <a:xfrm>
            <a:off x="6222287" y="1124007"/>
            <a:ext cx="3308465" cy="369332"/>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Numeric Variables Distribution</a:t>
            </a:r>
            <a:endParaRPr lang="en-US" dirty="0"/>
          </a:p>
        </p:txBody>
      </p:sp>
      <p:pic>
        <p:nvPicPr>
          <p:cNvPr id="7" name="Picture 6" descr="A colorful pie chart with text&#10;&#10;Description automatically generated">
            <a:extLst>
              <a:ext uri="{FF2B5EF4-FFF2-40B4-BE49-F238E27FC236}">
                <a16:creationId xmlns:a16="http://schemas.microsoft.com/office/drawing/2014/main" id="{9D6BDA53-69FB-A87D-1DBE-3E25DDD4A9E8}"/>
              </a:ext>
            </a:extLst>
          </p:cNvPr>
          <p:cNvPicPr>
            <a:picLocks noChangeAspect="1"/>
          </p:cNvPicPr>
          <p:nvPr/>
        </p:nvPicPr>
        <p:blipFill>
          <a:blip r:embed="rId6"/>
          <a:stretch>
            <a:fillRect/>
          </a:stretch>
        </p:blipFill>
        <p:spPr>
          <a:xfrm>
            <a:off x="680357" y="1351778"/>
            <a:ext cx="4595454" cy="24489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descr="A graph of blood pressure&#10;&#10;Description automatically generated">
            <a:extLst>
              <a:ext uri="{FF2B5EF4-FFF2-40B4-BE49-F238E27FC236}">
                <a16:creationId xmlns:a16="http://schemas.microsoft.com/office/drawing/2014/main" id="{0B13D2E8-57BE-394F-31D7-FC3A6C10D1AC}"/>
              </a:ext>
            </a:extLst>
          </p:cNvPr>
          <p:cNvPicPr>
            <a:picLocks noChangeAspect="1"/>
          </p:cNvPicPr>
          <p:nvPr/>
        </p:nvPicPr>
        <p:blipFill>
          <a:blip r:embed="rId7"/>
          <a:stretch>
            <a:fillRect/>
          </a:stretch>
        </p:blipFill>
        <p:spPr>
          <a:xfrm>
            <a:off x="680357" y="4011263"/>
            <a:ext cx="4639787" cy="23030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2" descr="Cardiovascular Disease Images - Free Download on Freepik">
            <a:extLst>
              <a:ext uri="{FF2B5EF4-FFF2-40B4-BE49-F238E27FC236}">
                <a16:creationId xmlns:a16="http://schemas.microsoft.com/office/drawing/2014/main" id="{A62050CF-5722-463E-E035-A1304B42F339}"/>
              </a:ext>
            </a:extLst>
          </p:cNvPr>
          <p:cNvPicPr>
            <a:picLocks noChangeAspect="1" noChangeArrowheads="1"/>
          </p:cNvPicPr>
          <p:nvPr/>
        </p:nvPicPr>
        <p:blipFill>
          <a:blip r:embed="rId8">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24" name="Audio 23">
            <a:hlinkClick r:id="" action="ppaction://media"/>
            <a:extLst>
              <a:ext uri="{FF2B5EF4-FFF2-40B4-BE49-F238E27FC236}">
                <a16:creationId xmlns:a16="http://schemas.microsoft.com/office/drawing/2014/main" id="{8E2CE714-0DF9-809B-8998-D30976C7353D}"/>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31248629"/>
      </p:ext>
    </p:extLst>
  </p:cSld>
  <p:clrMapOvr>
    <a:masterClrMapping/>
  </p:clrMapOvr>
  <mc:AlternateContent xmlns:mc="http://schemas.openxmlformats.org/markup-compatibility/2006">
    <mc:Choice xmlns:p14="http://schemas.microsoft.com/office/powerpoint/2010/main" Requires="p14">
      <p:transition spd="slow" p14:dur="2000" advTm="22711"/>
    </mc:Choice>
    <mc:Fallback>
      <p:transition spd="slow" advTm="22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MODEL BUILDING &amp; TRAINING</a:t>
            </a:r>
          </a:p>
        </p:txBody>
      </p:sp>
      <p:pic>
        <p:nvPicPr>
          <p:cNvPr id="4" name="Picture 12" descr="Cardiovascular Disease Images - Free Download on Freepik">
            <a:extLst>
              <a:ext uri="{FF2B5EF4-FFF2-40B4-BE49-F238E27FC236}">
                <a16:creationId xmlns:a16="http://schemas.microsoft.com/office/drawing/2014/main" id="{7F522F05-3DC3-1C11-36A4-015E9E0BFC6D}"/>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graph of a number of patients with heart disease&#10;&#10;Description automatically generated">
            <a:extLst>
              <a:ext uri="{FF2B5EF4-FFF2-40B4-BE49-F238E27FC236}">
                <a16:creationId xmlns:a16="http://schemas.microsoft.com/office/drawing/2014/main" id="{D359768D-5D89-29AD-C1F6-723617FCA723}"/>
              </a:ext>
            </a:extLst>
          </p:cNvPr>
          <p:cNvPicPr>
            <a:picLocks noChangeAspect="1"/>
          </p:cNvPicPr>
          <p:nvPr/>
        </p:nvPicPr>
        <p:blipFill>
          <a:blip r:embed="rId6"/>
          <a:stretch>
            <a:fillRect/>
          </a:stretch>
        </p:blipFill>
        <p:spPr>
          <a:xfrm>
            <a:off x="7650110" y="2355941"/>
            <a:ext cx="4020168" cy="240062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C4165633-8891-E4F2-4151-9E4B78BF7134}"/>
              </a:ext>
            </a:extLst>
          </p:cNvPr>
          <p:cNvSpPr txBox="1"/>
          <p:nvPr/>
        </p:nvSpPr>
        <p:spPr>
          <a:xfrm>
            <a:off x="886691" y="1690255"/>
            <a:ext cx="6522720" cy="3383106"/>
          </a:xfrm>
          <a:prstGeom prst="rect">
            <a:avLst/>
          </a:prstGeom>
          <a:noFill/>
        </p:spPr>
        <p:txBody>
          <a:bodyPr wrap="square" rtlCol="0">
            <a:spAutoFit/>
          </a:bodyPr>
          <a:lstStyle/>
          <a:p>
            <a:pPr algn="just">
              <a:lnSpc>
                <a:spcPct val="200000"/>
              </a:lnSpc>
            </a:pPr>
            <a:r>
              <a:rPr lang="en-US" sz="2200" dirty="0">
                <a:solidFill>
                  <a:srgbClr val="4472C4"/>
                </a:solidFill>
              </a:rPr>
              <a:t>To construct an effective model, it was essential to check the dataset's balance. The current dataset seems to have a reasonable balance.</a:t>
            </a:r>
          </a:p>
          <a:p>
            <a:pPr algn="just">
              <a:lnSpc>
                <a:spcPct val="200000"/>
              </a:lnSpc>
            </a:pPr>
            <a:r>
              <a:rPr lang="en-US" sz="2200" dirty="0">
                <a:solidFill>
                  <a:srgbClr val="4472C4"/>
                </a:solidFill>
              </a:rPr>
              <a:t>The StandardScaler preprocessing technique was applied to standardize or normalize numerical features.</a:t>
            </a:r>
          </a:p>
        </p:txBody>
      </p:sp>
      <p:pic>
        <p:nvPicPr>
          <p:cNvPr id="52" name="Audio 51">
            <a:hlinkClick r:id="" action="ppaction://media"/>
            <a:extLst>
              <a:ext uri="{FF2B5EF4-FFF2-40B4-BE49-F238E27FC236}">
                <a16:creationId xmlns:a16="http://schemas.microsoft.com/office/drawing/2014/main" id="{3C9A57E7-0839-D27A-EB2C-A70AD2C21AA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5886524"/>
      </p:ext>
    </p:extLst>
  </p:cSld>
  <p:clrMapOvr>
    <a:masterClrMapping/>
  </p:clrMapOvr>
  <mc:AlternateContent xmlns:mc="http://schemas.openxmlformats.org/markup-compatibility/2006">
    <mc:Choice xmlns:p14="http://schemas.microsoft.com/office/powerpoint/2010/main" Requires="p14">
      <p:transition spd="slow" p14:dur="2000" advTm="27793"/>
    </mc:Choice>
    <mc:Fallback>
      <p:transition spd="slow" advTm="27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4" name="Picture 12" descr="Cardiovascular Disease Images - Free Download on Freepik">
            <a:extLst>
              <a:ext uri="{FF2B5EF4-FFF2-40B4-BE49-F238E27FC236}">
                <a16:creationId xmlns:a16="http://schemas.microsoft.com/office/drawing/2014/main" id="{7F522F05-3DC3-1C11-36A4-015E9E0BFC6D}"/>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10828713" y="73444"/>
            <a:ext cx="1060215" cy="106021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4165633-8891-E4F2-4151-9E4B78BF7134}"/>
              </a:ext>
            </a:extLst>
          </p:cNvPr>
          <p:cNvSpPr txBox="1"/>
          <p:nvPr/>
        </p:nvSpPr>
        <p:spPr>
          <a:xfrm>
            <a:off x="565265" y="1059181"/>
            <a:ext cx="5123173" cy="5202643"/>
          </a:xfrm>
          <a:prstGeom prst="rect">
            <a:avLst/>
          </a:prstGeom>
          <a:noFill/>
          <a:ln>
            <a:solidFill>
              <a:schemeClr val="bg1"/>
            </a:solidFill>
          </a:ln>
        </p:spPr>
        <p:txBody>
          <a:bodyPr wrap="square" rtlCol="0">
            <a:spAutoFit/>
          </a:bodyPr>
          <a:lstStyle/>
          <a:p>
            <a:pPr algn="just">
              <a:lnSpc>
                <a:spcPct val="200000"/>
              </a:lnSpc>
            </a:pPr>
            <a:r>
              <a:rPr lang="en-US" sz="1400" b="1" dirty="0">
                <a:solidFill>
                  <a:srgbClr val="4472C4"/>
                </a:solidFill>
              </a:rPr>
              <a:t>Random Forest:</a:t>
            </a:r>
            <a:r>
              <a:rPr lang="en-US" sz="1400" dirty="0">
                <a:solidFill>
                  <a:srgbClr val="4472C4"/>
                </a:solidFill>
              </a:rPr>
              <a:t> A Random Forest model is a strong choice for predicting heart attacks due to its ability to handle complex relationships in the data, manage feature importance, and reduce overfitting. Its ensemble of decision trees provides high accuracy, and it's robust to noisy data. Furthermore, it can accommodate both numerical and categorical features, making it versatile for medical datasets.</a:t>
            </a:r>
          </a:p>
          <a:p>
            <a:pPr algn="just">
              <a:lnSpc>
                <a:spcPct val="200000"/>
              </a:lnSpc>
            </a:pPr>
            <a:r>
              <a:rPr lang="en-US" sz="1400" b="1" dirty="0">
                <a:solidFill>
                  <a:srgbClr val="4472C4"/>
                </a:solidFill>
              </a:rPr>
              <a:t>Logistic Regression</a:t>
            </a:r>
            <a:r>
              <a:rPr lang="en-US" sz="1400" dirty="0">
                <a:solidFill>
                  <a:srgbClr val="4472C4"/>
                </a:solidFill>
              </a:rPr>
              <a:t>: Logistic Regression is a well-suited model for predicting heart attacks due to its interpretability, computational efficiency, and effectiveness in binary classification. Its scalability, regularization capabilities, and well-defined probability estimates make it a widely accepted and trusted choice in the medical field.</a:t>
            </a:r>
          </a:p>
        </p:txBody>
      </p:sp>
      <p:sp>
        <p:nvSpPr>
          <p:cNvPr id="8" name="TextBox 7">
            <a:extLst>
              <a:ext uri="{FF2B5EF4-FFF2-40B4-BE49-F238E27FC236}">
                <a16:creationId xmlns:a16="http://schemas.microsoft.com/office/drawing/2014/main" id="{DE619792-2809-DDD3-BC81-277BAE9573E0}"/>
              </a:ext>
            </a:extLst>
          </p:cNvPr>
          <p:cNvSpPr txBox="1"/>
          <p:nvPr/>
        </p:nvSpPr>
        <p:spPr>
          <a:xfrm>
            <a:off x="565265" y="301471"/>
            <a:ext cx="8983849" cy="369332"/>
          </a:xfrm>
          <a:prstGeom prst="rect">
            <a:avLst/>
          </a:prstGeom>
          <a:noFill/>
        </p:spPr>
        <p:txBody>
          <a:bodyPr wrap="square" rtlCol="0">
            <a:spAutoFit/>
          </a:bodyPr>
          <a:lstStyle/>
          <a:p>
            <a:r>
              <a:rPr lang="en-US" sz="1800" dirty="0">
                <a:solidFill>
                  <a:srgbClr val="4472C4"/>
                </a:solidFill>
              </a:rPr>
              <a:t>The following models were developed, with their respective outcomes recorded. </a:t>
            </a:r>
          </a:p>
        </p:txBody>
      </p:sp>
      <p:sp>
        <p:nvSpPr>
          <p:cNvPr id="9" name="TextBox 8">
            <a:extLst>
              <a:ext uri="{FF2B5EF4-FFF2-40B4-BE49-F238E27FC236}">
                <a16:creationId xmlns:a16="http://schemas.microsoft.com/office/drawing/2014/main" id="{1B6B8387-D17E-079A-B89A-E8232533916F}"/>
              </a:ext>
            </a:extLst>
          </p:cNvPr>
          <p:cNvSpPr txBox="1"/>
          <p:nvPr/>
        </p:nvSpPr>
        <p:spPr>
          <a:xfrm>
            <a:off x="5832720" y="1059181"/>
            <a:ext cx="5582339" cy="5633530"/>
          </a:xfrm>
          <a:prstGeom prst="rect">
            <a:avLst/>
          </a:prstGeom>
          <a:noFill/>
          <a:ln>
            <a:solidFill>
              <a:schemeClr val="bg1"/>
            </a:solidFill>
          </a:ln>
        </p:spPr>
        <p:txBody>
          <a:bodyPr wrap="square" rtlCol="0">
            <a:spAutoFit/>
          </a:bodyPr>
          <a:lstStyle/>
          <a:p>
            <a:pPr algn="just">
              <a:lnSpc>
                <a:spcPct val="200000"/>
              </a:lnSpc>
            </a:pPr>
            <a:r>
              <a:rPr lang="en-US" sz="1400" b="1" dirty="0">
                <a:solidFill>
                  <a:srgbClr val="4472C4"/>
                </a:solidFill>
              </a:rPr>
              <a:t>Support Vector Machine (SVM): </a:t>
            </a:r>
            <a:r>
              <a:rPr lang="en-US" sz="1400" dirty="0">
                <a:solidFill>
                  <a:srgbClr val="4472C4"/>
                </a:solidFill>
              </a:rPr>
              <a:t> A Support Vector Machine (SVM) is a strong choice for predicting heart attacks due to its ability to handle complex and non-linear relationships in the data. SVMs excel at separating data into different classes, making them effective for binary classification tasks like heart attack prediction. They work well with both numerical and categorical features and can be fine-tuned for optimal performance.</a:t>
            </a:r>
          </a:p>
          <a:p>
            <a:pPr algn="just">
              <a:lnSpc>
                <a:spcPct val="200000"/>
              </a:lnSpc>
            </a:pPr>
            <a:r>
              <a:rPr lang="en-US" sz="1400" b="1" dirty="0">
                <a:solidFill>
                  <a:srgbClr val="4472C4"/>
                </a:solidFill>
              </a:rPr>
              <a:t>Naive Bayes:</a:t>
            </a:r>
            <a:r>
              <a:rPr lang="en-US" sz="1400" dirty="0">
                <a:solidFill>
                  <a:srgbClr val="4472C4"/>
                </a:solidFill>
              </a:rPr>
              <a:t> Naive Bayes is a viable choice for predicting heart attacks due to its simplicity, efficiency, and effectiveness in handling categorical and numerical features commonly found in medical data. It is particularly well-suited when feature independence assumptions hold reasonably true, making it a quick and efficient choice. Naive Bayes can provide valuable insights into feature importance and conditional probabilities, aiding in understanding risk factors.</a:t>
            </a:r>
          </a:p>
        </p:txBody>
      </p:sp>
      <p:pic>
        <p:nvPicPr>
          <p:cNvPr id="19" name="Audio 18">
            <a:hlinkClick r:id="" action="ppaction://media"/>
            <a:extLst>
              <a:ext uri="{FF2B5EF4-FFF2-40B4-BE49-F238E27FC236}">
                <a16:creationId xmlns:a16="http://schemas.microsoft.com/office/drawing/2014/main" id="{27E5E524-51E2-EF7A-3D96-BFA52517BF3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6691451"/>
      </p:ext>
    </p:extLst>
  </p:cSld>
  <p:clrMapOvr>
    <a:masterClrMapping/>
  </p:clrMapOvr>
  <mc:AlternateContent xmlns:mc="http://schemas.openxmlformats.org/markup-compatibility/2006">
    <mc:Choice xmlns:p14="http://schemas.microsoft.com/office/powerpoint/2010/main" Requires="p14">
      <p:transition spd="slow" p14:dur="2000" advTm="18834"/>
    </mc:Choice>
    <mc:Fallback>
      <p:transition spd="slow" advTm="18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152105"/>
            <a:ext cx="10515600" cy="555854"/>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MODEL EVALUATION</a:t>
            </a:r>
          </a:p>
        </p:txBody>
      </p:sp>
      <p:sp>
        <p:nvSpPr>
          <p:cNvPr id="5" name="TextBox 4">
            <a:extLst>
              <a:ext uri="{FF2B5EF4-FFF2-40B4-BE49-F238E27FC236}">
                <a16:creationId xmlns:a16="http://schemas.microsoft.com/office/drawing/2014/main" id="{6949CEAB-99B3-916D-E978-318F51E98418}"/>
              </a:ext>
            </a:extLst>
          </p:cNvPr>
          <p:cNvSpPr txBox="1"/>
          <p:nvPr/>
        </p:nvSpPr>
        <p:spPr>
          <a:xfrm>
            <a:off x="779060" y="763899"/>
            <a:ext cx="9707095" cy="461665"/>
          </a:xfrm>
          <a:prstGeom prst="rect">
            <a:avLst/>
          </a:prstGeom>
          <a:noFill/>
        </p:spPr>
        <p:txBody>
          <a:bodyPr wrap="square">
            <a:spAutoFit/>
          </a:bodyPr>
          <a:lstStyle/>
          <a:p>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Random</a:t>
            </a:r>
            <a:r>
              <a:rPr lang="en-US" sz="2400" dirty="0">
                <a:ln>
                  <a:solidFill>
                    <a:srgbClr val="FFFF00"/>
                  </a:solidFill>
                </a:ln>
                <a:solidFill>
                  <a:schemeClr val="accent6">
                    <a:lumMod val="50000"/>
                  </a:schemeClr>
                </a:solidFill>
                <a:latin typeface="Times New Roman" panose="02020603050405020304" pitchFamily="18" charset="0"/>
                <a:cs typeface="Times New Roman" panose="02020603050405020304" pitchFamily="18" charset="0"/>
              </a:rPr>
              <a:t> </a:t>
            </a:r>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Forest</a:t>
            </a:r>
            <a:r>
              <a:rPr lang="en-US" sz="2400" dirty="0">
                <a:ln>
                  <a:solidFill>
                    <a:srgbClr val="FFFF00"/>
                  </a:solidFill>
                </a:ln>
                <a:solidFill>
                  <a:schemeClr val="accent6">
                    <a:lumMod val="50000"/>
                  </a:schemeClr>
                </a:solidFill>
                <a:latin typeface="Times New Roman" panose="02020603050405020304" pitchFamily="18" charset="0"/>
                <a:cs typeface="Times New Roman" panose="02020603050405020304" pitchFamily="18" charset="0"/>
              </a:rPr>
              <a:t> </a:t>
            </a:r>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Classifier</a:t>
            </a:r>
          </a:p>
        </p:txBody>
      </p:sp>
      <p:graphicFrame>
        <p:nvGraphicFramePr>
          <p:cNvPr id="9" name="Table 8">
            <a:extLst>
              <a:ext uri="{FF2B5EF4-FFF2-40B4-BE49-F238E27FC236}">
                <a16:creationId xmlns:a16="http://schemas.microsoft.com/office/drawing/2014/main" id="{4CCAACF7-A5A8-79C1-E759-32E84366EF10}"/>
              </a:ext>
            </a:extLst>
          </p:cNvPr>
          <p:cNvGraphicFramePr>
            <a:graphicFrameLocks noGrp="1"/>
          </p:cNvGraphicFramePr>
          <p:nvPr>
            <p:extLst>
              <p:ext uri="{D42A27DB-BD31-4B8C-83A1-F6EECF244321}">
                <p14:modId xmlns:p14="http://schemas.microsoft.com/office/powerpoint/2010/main" val="2661734409"/>
              </p:ext>
            </p:extLst>
          </p:nvPr>
        </p:nvGraphicFramePr>
        <p:xfrm>
          <a:off x="7101069" y="1466524"/>
          <a:ext cx="3055430" cy="1071711"/>
        </p:xfrm>
        <a:graphic>
          <a:graphicData uri="http://schemas.openxmlformats.org/drawingml/2006/table">
            <a:tbl>
              <a:tblPr firstRow="1" firstCol="1" bandRow="1">
                <a:tableStyleId>{5C22544A-7EE6-4342-B048-85BDC9FD1C3A}</a:tableStyleId>
              </a:tblPr>
              <a:tblGrid>
                <a:gridCol w="1552412">
                  <a:extLst>
                    <a:ext uri="{9D8B030D-6E8A-4147-A177-3AD203B41FA5}">
                      <a16:colId xmlns:a16="http://schemas.microsoft.com/office/drawing/2014/main" val="2714182400"/>
                    </a:ext>
                  </a:extLst>
                </a:gridCol>
                <a:gridCol w="1503018">
                  <a:extLst>
                    <a:ext uri="{9D8B030D-6E8A-4147-A177-3AD203B41FA5}">
                      <a16:colId xmlns:a16="http://schemas.microsoft.com/office/drawing/2014/main" val="569278995"/>
                    </a:ext>
                  </a:extLst>
                </a:gridCol>
              </a:tblGrid>
              <a:tr h="541922">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166093501"/>
                  </a:ext>
                </a:extLst>
              </a:tr>
              <a:tr h="529789">
                <a:tc>
                  <a:txBody>
                    <a:bodyPr/>
                    <a:lstStyle/>
                    <a:p>
                      <a:pPr marL="0" marR="0" algn="ctr">
                        <a:lnSpc>
                          <a:spcPct val="200000"/>
                        </a:lnSpc>
                        <a:spcBef>
                          <a:spcPts val="0"/>
                        </a:spcBef>
                        <a:spcAft>
                          <a:spcPts val="0"/>
                        </a:spcAft>
                      </a:pPr>
                      <a:r>
                        <a:rPr lang="en-IN" sz="1200" b="0" kern="1200" dirty="0">
                          <a:solidFill>
                            <a:schemeClr val="dk1"/>
                          </a:solidFill>
                          <a:effectLst/>
                          <a:latin typeface="+mn-lt"/>
                          <a:ea typeface="+mn-ea"/>
                          <a:cs typeface="+mn-cs"/>
                        </a:rPr>
                        <a:t>88.6%</a:t>
                      </a:r>
                      <a:endParaRPr lang="en-US" sz="1200" b="0" kern="1200" dirty="0">
                        <a:solidFill>
                          <a:schemeClr val="dk1"/>
                        </a:solidFill>
                        <a:effectLst/>
                        <a:latin typeface="+mn-lt"/>
                        <a:ea typeface="+mn-ea"/>
                        <a:cs typeface="+mn-cs"/>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effectLst/>
                        </a:rPr>
                        <a:t>0.887</a:t>
                      </a:r>
                      <a:endParaRPr lang="en-US" sz="1100" b="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166752987"/>
                  </a:ext>
                </a:extLst>
              </a:tr>
            </a:tbl>
          </a:graphicData>
        </a:graphic>
      </p:graphicFrame>
      <p:pic>
        <p:nvPicPr>
          <p:cNvPr id="2050" name="Picture 2">
            <a:extLst>
              <a:ext uri="{FF2B5EF4-FFF2-40B4-BE49-F238E27FC236}">
                <a16:creationId xmlns:a16="http://schemas.microsoft.com/office/drawing/2014/main" id="{7CAC94F4-200E-FDE4-83CD-48905568FB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3348886"/>
            <a:ext cx="4381982" cy="316429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2" descr="Cardiovascular Disease Images - Free Download on Freepik">
            <a:extLst>
              <a:ext uri="{FF2B5EF4-FFF2-40B4-BE49-F238E27FC236}">
                <a16:creationId xmlns:a16="http://schemas.microsoft.com/office/drawing/2014/main" id="{84C2966D-1C71-DD2F-A097-9A8C8B0BEC42}"/>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10566995" y="22789"/>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Table 11">
            <a:extLst>
              <a:ext uri="{FF2B5EF4-FFF2-40B4-BE49-F238E27FC236}">
                <a16:creationId xmlns:a16="http://schemas.microsoft.com/office/drawing/2014/main" id="{2C41E7AF-39FB-A4F6-E22D-F932A58C08F4}"/>
              </a:ext>
            </a:extLst>
          </p:cNvPr>
          <p:cNvGraphicFramePr>
            <a:graphicFrameLocks noGrp="1"/>
          </p:cNvGraphicFramePr>
          <p:nvPr>
            <p:extLst>
              <p:ext uri="{D42A27DB-BD31-4B8C-83A1-F6EECF244321}">
                <p14:modId xmlns:p14="http://schemas.microsoft.com/office/powerpoint/2010/main" val="3726494401"/>
              </p:ext>
            </p:extLst>
          </p:nvPr>
        </p:nvGraphicFramePr>
        <p:xfrm>
          <a:off x="838200" y="1462357"/>
          <a:ext cx="5082251" cy="1580820"/>
        </p:xfrm>
        <a:graphic>
          <a:graphicData uri="http://schemas.openxmlformats.org/drawingml/2006/table">
            <a:tbl>
              <a:tblPr firstRow="1" firstCol="1" bandRow="1">
                <a:tableStyleId>{5C22544A-7EE6-4342-B048-85BDC9FD1C3A}</a:tableStyleId>
              </a:tblPr>
              <a:tblGrid>
                <a:gridCol w="2131042">
                  <a:extLst>
                    <a:ext uri="{9D8B030D-6E8A-4147-A177-3AD203B41FA5}">
                      <a16:colId xmlns:a16="http://schemas.microsoft.com/office/drawing/2014/main" val="3429235373"/>
                    </a:ext>
                  </a:extLst>
                </a:gridCol>
                <a:gridCol w="981148">
                  <a:extLst>
                    <a:ext uri="{9D8B030D-6E8A-4147-A177-3AD203B41FA5}">
                      <a16:colId xmlns:a16="http://schemas.microsoft.com/office/drawing/2014/main" val="342372993"/>
                    </a:ext>
                  </a:extLst>
                </a:gridCol>
                <a:gridCol w="928509">
                  <a:extLst>
                    <a:ext uri="{9D8B030D-6E8A-4147-A177-3AD203B41FA5}">
                      <a16:colId xmlns:a16="http://schemas.microsoft.com/office/drawing/2014/main" val="3124264586"/>
                    </a:ext>
                  </a:extLst>
                </a:gridCol>
                <a:gridCol w="1041552">
                  <a:extLst>
                    <a:ext uri="{9D8B030D-6E8A-4147-A177-3AD203B41FA5}">
                      <a16:colId xmlns:a16="http://schemas.microsoft.com/office/drawing/2014/main" val="484020810"/>
                    </a:ext>
                  </a:extLst>
                </a:gridCol>
              </a:tblGrid>
              <a:tr h="526766">
                <a:tc>
                  <a:txBody>
                    <a:bodyPr/>
                    <a:lstStyle/>
                    <a:p>
                      <a:pPr marL="0" marR="0" algn="ctr">
                        <a:lnSpc>
                          <a:spcPct val="200000"/>
                        </a:lnSpc>
                        <a:spcBef>
                          <a:spcPts val="0"/>
                        </a:spcBef>
                        <a:spcAft>
                          <a:spcPts val="0"/>
                        </a:spcAft>
                      </a:pPr>
                      <a:r>
                        <a:rPr lang="en-IN" sz="1200" dirty="0">
                          <a:effectLst/>
                        </a:rPr>
                        <a:t>Heart Attack Outcome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Recall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F1-Score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882070317"/>
                  </a:ext>
                </a:extLst>
              </a:tr>
              <a:tr h="527027">
                <a:tc>
                  <a:txBody>
                    <a:bodyPr/>
                    <a:lstStyle/>
                    <a:p>
                      <a:pPr marL="0" marR="0" algn="ctr">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0.84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0.90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0.87</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492552714"/>
                  </a:ext>
                </a:extLst>
              </a:tr>
              <a:tr h="527027">
                <a:tc>
                  <a:txBody>
                    <a:bodyPr/>
                    <a:lstStyle/>
                    <a:p>
                      <a:pPr marL="0" marR="0" algn="ctr">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0.92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0.88</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0.90</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56067657"/>
                  </a:ext>
                </a:extLst>
              </a:tr>
            </a:tbl>
          </a:graphicData>
        </a:graphic>
      </p:graphicFrame>
      <p:sp>
        <p:nvSpPr>
          <p:cNvPr id="13" name="TextBox 12">
            <a:extLst>
              <a:ext uri="{FF2B5EF4-FFF2-40B4-BE49-F238E27FC236}">
                <a16:creationId xmlns:a16="http://schemas.microsoft.com/office/drawing/2014/main" id="{C72BC505-918F-E5E0-ECA7-7B865413CE5D}"/>
              </a:ext>
            </a:extLst>
          </p:cNvPr>
          <p:cNvSpPr txBox="1"/>
          <p:nvPr/>
        </p:nvSpPr>
        <p:spPr>
          <a:xfrm>
            <a:off x="5370653" y="2995352"/>
            <a:ext cx="6182443" cy="3747436"/>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69 -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8 - Instances where the model incorrectly predicted 'Heart Attack' when the actual label was 'No Heart </a:t>
            </a:r>
            <a:r>
              <a:rPr lang="en-US" sz="1400" dirty="0">
                <a:solidFill>
                  <a:srgbClr val="4472C4"/>
                </a:solidFill>
              </a:rPr>
              <a:t>Attack</a:t>
            </a:r>
            <a:r>
              <a:rPr lang="en-US" sz="1600" dirty="0">
                <a:solidFill>
                  <a:srgbClr val="4472C4"/>
                </a:solidFill>
              </a:rPr>
              <a:t>.'</a:t>
            </a:r>
          </a:p>
          <a:p>
            <a:pPr marL="285750" indent="-285750" algn="just">
              <a:lnSpc>
                <a:spcPct val="150000"/>
              </a:lnSpc>
              <a:buFont typeface="Arial" panose="020B0604020202020204" pitchFamily="34" charset="0"/>
              <a:buChar char="•"/>
            </a:pPr>
            <a:r>
              <a:rPr lang="en-US" sz="1600" dirty="0">
                <a:solidFill>
                  <a:srgbClr val="4472C4"/>
                </a:solidFill>
              </a:rPr>
              <a:t>False Negatives (FN): 13 -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94 - Instances where the model correctly predicted 'Heart Attack.'</a:t>
            </a:r>
          </a:p>
        </p:txBody>
      </p:sp>
      <p:pic>
        <p:nvPicPr>
          <p:cNvPr id="57" name="Audio 56">
            <a:hlinkClick r:id="" action="ppaction://media"/>
            <a:extLst>
              <a:ext uri="{FF2B5EF4-FFF2-40B4-BE49-F238E27FC236}">
                <a16:creationId xmlns:a16="http://schemas.microsoft.com/office/drawing/2014/main" id="{7236E58F-A1F5-893F-F5B3-270A04F89CE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40343905"/>
      </p:ext>
    </p:extLst>
  </p:cSld>
  <p:clrMapOvr>
    <a:masterClrMapping/>
  </p:clrMapOvr>
  <mc:AlternateContent xmlns:mc="http://schemas.openxmlformats.org/markup-compatibility/2006">
    <mc:Choice xmlns:p14="http://schemas.microsoft.com/office/powerpoint/2010/main" Requires="p14">
      <p:transition spd="slow" p14:dur="2000" advTm="58101"/>
    </mc:Choice>
    <mc:Fallback>
      <p:transition spd="slow" advTm="581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6246</TotalTime>
  <Words>2369</Words>
  <Application>Microsoft Office PowerPoint</Application>
  <PresentationFormat>Widescreen</PresentationFormat>
  <Paragraphs>196</Paragraphs>
  <Slides>16</Slides>
  <Notes>16</Notes>
  <HiddenSlides>0</HiddenSlides>
  <MMClips>15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Söhne</vt:lpstr>
      <vt:lpstr>Times New Roman</vt:lpstr>
      <vt:lpstr>Office Theme</vt:lpstr>
      <vt:lpstr>HEART ATTACK PREDICTION | A Machine Learning Approach</vt:lpstr>
      <vt:lpstr>INTRODUCTION</vt:lpstr>
      <vt:lpstr>PROCESS</vt:lpstr>
      <vt:lpstr>DATA SOURCE (Collection) </vt:lpstr>
      <vt:lpstr>DATA PREPARATION </vt:lpstr>
      <vt:lpstr>EXPLORATORY DATA ANALYSIS</vt:lpstr>
      <vt:lpstr>MODEL BUILDING &amp; TRAINING</vt:lpstr>
      <vt:lpstr>PowerPoint Presentation</vt:lpstr>
      <vt:lpstr>MODEL EVALUATION</vt:lpstr>
      <vt:lpstr>Logistic Regression</vt:lpstr>
      <vt:lpstr>Support Vector Machine (SVM)</vt:lpstr>
      <vt:lpstr>Naïve Bayes</vt:lpstr>
      <vt:lpstr>ETHICAL IMPLICATIONS</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 Shield | Securing Credit Card Transactions</dc:title>
  <dc:creator>Aarti Ramani</dc:creator>
  <cp:lastModifiedBy>Ramani, Aarti</cp:lastModifiedBy>
  <cp:revision>718</cp:revision>
  <dcterms:created xsi:type="dcterms:W3CDTF">2023-09-22T05:34:11Z</dcterms:created>
  <dcterms:modified xsi:type="dcterms:W3CDTF">2023-10-21T17:38:18Z</dcterms:modified>
</cp:coreProperties>
</file>

<file path=docProps/thumbnail.jpeg>
</file>